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2" r:id="rId4"/>
  </p:sldMasterIdLst>
  <p:notesMasterIdLst>
    <p:notesMasterId r:id="rId16"/>
  </p:notesMasterIdLst>
  <p:sldIdLst>
    <p:sldId id="257" r:id="rId5"/>
    <p:sldId id="259" r:id="rId6"/>
    <p:sldId id="260" r:id="rId7"/>
    <p:sldId id="261" r:id="rId8"/>
    <p:sldId id="262" r:id="rId9"/>
    <p:sldId id="264" r:id="rId10"/>
    <p:sldId id="269" r:id="rId11"/>
    <p:sldId id="265" r:id="rId12"/>
    <p:sldId id="266" r:id="rId13"/>
    <p:sldId id="270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90" d="100"/>
          <a:sy n="90" d="100"/>
        </p:scale>
        <p:origin x="13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BCF64-AFFF-41E0-910C-E70423F6DC3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B3CD8-3B73-4773-B414-B713FFB22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9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dy.com/" TargetMode="External"/><Relationship Id="rId2" Type="http://schemas.openxmlformats.org/officeDocument/2006/relationships/hyperlink" Target="mailto:johnt@landy.com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gif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666829"/>
            <a:ext cx="10993549" cy="1066279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Cybercrime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You Can’t Pretend It Doesn’t Exist!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1733109"/>
            <a:ext cx="10993546" cy="199668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Arial Black" panose="020B0A04020102020204" pitchFamily="34" charset="0"/>
              </a:rPr>
              <a:t>Presented by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Arial Black" panose="020B0A04020102020204" pitchFamily="34" charset="0"/>
              </a:rPr>
              <a:t>John Torvi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Arial Black" panose="020B0A04020102020204" pitchFamily="34" charset="0"/>
              </a:rPr>
              <a:t>The Landy Insurance Agency</a:t>
            </a:r>
          </a:p>
          <a:p>
            <a:pPr algn="ctr"/>
            <a:endParaRPr lang="en-US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Arial Black" panose="020B0A04020102020204" pitchFamily="34" charset="0"/>
              </a:rPr>
              <a:t>September 29, 2020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8490" y="2919326"/>
            <a:ext cx="9918949" cy="2916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7A06E-F3E5-4D85-8CEE-252D31987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490" y="6127598"/>
            <a:ext cx="28575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1701-B9EF-4B81-9EAC-3B669FB9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Insurance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29453-753D-4238-A93A-D021CAD2E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90876"/>
            <a:ext cx="11029615" cy="3634486"/>
          </a:xfrm>
        </p:spPr>
        <p:txBody>
          <a:bodyPr>
            <a:normAutofit/>
          </a:bodyPr>
          <a:lstStyle/>
          <a:p>
            <a:r>
              <a:rPr lang="en-US" sz="2000" b="1" dirty="0"/>
              <a:t>Average Cost of a cyber/ransom attack for a small business can exceed $200,000</a:t>
            </a:r>
          </a:p>
          <a:p>
            <a:r>
              <a:rPr lang="en-US" sz="2000" b="1" dirty="0"/>
              <a:t>Insurance Plans can/should cover: Data Breaches, Ransomware Attacks, Wire Fraud, Social Engineering*</a:t>
            </a:r>
          </a:p>
          <a:p>
            <a:r>
              <a:rPr lang="en-US" sz="2000" b="1" dirty="0"/>
              <a:t>Insurance Plans Can/Should Provide: Breach Coach, forensics, data restoration, coverage for lawsuits, civil penalties, notification costs, credit card monitoring, reputational harm, loss of use, credit card industry fines, risk management &amp; preventative information</a:t>
            </a:r>
          </a:p>
          <a:p>
            <a:r>
              <a:rPr lang="en-US" sz="2000" b="1" dirty="0"/>
              <a:t>Watch for coverage for independent contractors, personally-owned computers, policy language/requirements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E78D3-99FA-4EC8-ADF8-DDF8E3799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5995491"/>
            <a:ext cx="28575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87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D69DF-A023-4A64-95FC-D195FE2A0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0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John L. Torvi, Vice President</a:t>
            </a:r>
            <a:br>
              <a:rPr lang="en-US" sz="20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Landy Insurance Agency</a:t>
            </a:r>
            <a:br>
              <a:rPr lang="en-US" sz="20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  <a:hlinkClick r:id="rId2"/>
              </a:rPr>
              <a:t>johnt@landy.com</a:t>
            </a:r>
            <a:r>
              <a:rPr lang="en-US" sz="2000" dirty="0">
                <a:solidFill>
                  <a:schemeClr val="tx2"/>
                </a:solidFill>
              </a:rPr>
              <a:t> |</a:t>
            </a:r>
            <a:r>
              <a:rPr lang="en-US" sz="20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781-292-5417 | </a:t>
            </a:r>
            <a:r>
              <a:rPr lang="en-US" sz="20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  <a:hlinkClick r:id="rId3"/>
              </a:rPr>
              <a:t>www.landy.com</a:t>
            </a:r>
            <a:r>
              <a:rPr lang="en-US" sz="20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58E84-7546-4A44-B05C-DDA060CE9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4" y="1896533"/>
            <a:ext cx="6309003" cy="39622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John Torvi is the Vice President of Marketing &amp; Sales at the Landy Insurance Agency of Norwood, MA.  John has been in the insurance industry, focusing on the needs of business owners, for over 30 years. He holds a Bachelors Degree from Providence College and a Masters Degree from Springfield College and is a frequent speaker and contributor to professional journals and conferences for the real estate, legal, accounting, and insurance industries. </a:t>
            </a:r>
          </a:p>
          <a:p>
            <a:r>
              <a:rPr lang="en-US" dirty="0"/>
              <a:t>The Landy Agency is a national leader in providing professional insurance services for attorneys, real estate professionals and accountants.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Placeholder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7C2DD08D-D72F-4E26-A07F-72FD8F18D9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14822" r="17072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A99C9F-F07A-4379-A94C-ECC6C85FC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6" y="6039376"/>
            <a:ext cx="3476847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47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10609-2AA8-46F6-98BC-1F0995708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73481"/>
          </a:xfrm>
        </p:spPr>
        <p:txBody>
          <a:bodyPr/>
          <a:lstStyle/>
          <a:p>
            <a:pPr algn="ctr"/>
            <a:r>
              <a:rPr lang="en-US" b="1" dirty="0"/>
              <a:t>Why are real estate professionals so attractive to cybercriminals?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B8CBB-8706-44AD-8696-5D53C14DE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75637"/>
            <a:ext cx="11029615" cy="4199713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Handicap – Small Offices, Lack of Techy Knowledge &amp; Resources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Social Interactions – Speed &amp; Trust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Personal Communication Devices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 &amp; Storage of Other’s Confidential Info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Escrow Accounts (Sales &amp; Property Management)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Regular usage of social media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313D7-3570-436C-BDC7-605B16704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" y="5975350"/>
            <a:ext cx="28575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51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10B3-BD51-4BEE-AD6F-110FE6DC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73751"/>
          </a:xfrm>
        </p:spPr>
        <p:txBody>
          <a:bodyPr/>
          <a:lstStyle/>
          <a:p>
            <a:pPr algn="ctr"/>
            <a:r>
              <a:rPr lang="en-US" b="1" dirty="0"/>
              <a:t>What is cybercrime and how does it occur?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D6490-1F31-4570-8A56-B755F8BE1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88558"/>
            <a:ext cx="11029615" cy="4486792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Intrusions &amp; Fraud major concerns for most businesses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Intrusions can be Phishing, Hacking, Spamming, Spoofing, Ransomware, resulting from infected emails, attachments, links, website visits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90% of computer crimes begin with a Phishing email! (30% of phishing emails are opened, 12% of those targeted click on links – Verizon)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6BDDF4-C001-41CB-AE2E-70F6A29AA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5975350"/>
            <a:ext cx="28575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86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BA965-5FA7-4AB2-B12F-21A7F8B16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0709"/>
          </a:xfrm>
        </p:spPr>
        <p:txBody>
          <a:bodyPr/>
          <a:lstStyle/>
          <a:p>
            <a:pPr algn="ctr"/>
            <a:r>
              <a:rPr lang="en-US" b="1" dirty="0"/>
              <a:t>What is cybercrime and how does it occur?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81096-50D9-4F05-9035-E4104A95C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Fraud can include wire transfer fraud, social engineering, employee dishonesty &amp; embezzlement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Wire Transfer Fraud – bad actor obtains funds through a scheme based on false representation or promises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Social Engineering – company representative manipulated by bad actor to give up data or funds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F20F3-D373-493D-9F83-F2CF1412F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5975350"/>
            <a:ext cx="28575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84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4CE3-F2EC-4FAB-ACAD-924636941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and Consequences of Cybercrime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By the Numbers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B12FD-13A1-4D96-9E67-AA7456B89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$400Billion estimated annual cost of Wire Fraud</a:t>
            </a:r>
          </a:p>
          <a:p>
            <a:r>
              <a:rPr lang="en-US" sz="2400" dirty="0"/>
              <a:t>$6 Trillion cybercrime estimated global cost by 2021</a:t>
            </a:r>
          </a:p>
          <a:p>
            <a:r>
              <a:rPr lang="en-US" sz="2400" dirty="0"/>
              <a:t>68% of funds lost to cybercrime/fraud are unrecoverable</a:t>
            </a:r>
          </a:p>
          <a:p>
            <a:r>
              <a:rPr lang="en-US" sz="2400" dirty="0"/>
              <a:t>200-400% increase in cybercrime since COVID-19 pandemic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E9B33-2AA3-4F4D-A97F-7E1CA33F4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5975350"/>
            <a:ext cx="28575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26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4CE3-F2EC-4FAB-ACAD-924636941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Types and Consequences of Cybercrime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By the Crime</a:t>
            </a:r>
            <a:br>
              <a:rPr lang="en-US" dirty="0"/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B12FD-13A1-4D96-9E67-AA7456B89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90876"/>
            <a:ext cx="11029615" cy="4333015"/>
          </a:xfrm>
        </p:spPr>
        <p:txBody>
          <a:bodyPr>
            <a:normAutofit/>
          </a:bodyPr>
          <a:lstStyle/>
          <a:p>
            <a:pPr marL="0" indent="0">
              <a:buClr>
                <a:srgbClr val="FF6C2C"/>
              </a:buClr>
              <a:buNone/>
            </a:pPr>
            <a:r>
              <a:rPr lang="en-US" sz="2400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RANSOMWARE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Computer/Network Held Hostage for Extortion and Payment</a:t>
            </a:r>
          </a:p>
          <a:p>
            <a:pPr marL="285750" indent="-285750">
              <a:buClr>
                <a:srgbClr val="FF6C2C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demanded in bitcoin &amp; other alternate currencies</a:t>
            </a:r>
          </a:p>
          <a:p>
            <a:pPr marL="285750" indent="-285750">
              <a:buClr>
                <a:srgbClr val="FF6C2C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may be stolen, damaged or destroyed</a:t>
            </a:r>
          </a:p>
          <a:p>
            <a:pPr marL="285750" indent="-285750">
              <a:buClr>
                <a:srgbClr val="FF6C2C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guarantee invader will leave, or won’t come back</a:t>
            </a:r>
          </a:p>
          <a:p>
            <a:pPr marL="285750" indent="-285750">
              <a:buClr>
                <a:srgbClr val="FF6C2C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 of Police/FBI</a:t>
            </a:r>
          </a:p>
          <a:p>
            <a:pPr marL="285750" indent="-285750">
              <a:buClr>
                <a:srgbClr val="FF6C2C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Income &amp; Reputational Harm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660DB-92B0-4375-8ABE-85B77375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6068112"/>
            <a:ext cx="28575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40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4CE3-F2EC-4FAB-ACAD-924636941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Types and Consequences of Cybercrime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By the Crime</a:t>
            </a:r>
            <a:br>
              <a:rPr lang="en-US" dirty="0"/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B12FD-13A1-4D96-9E67-AA7456B89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594883"/>
            <a:ext cx="11029615" cy="4976037"/>
          </a:xfrm>
        </p:spPr>
        <p:txBody>
          <a:bodyPr>
            <a:normAutofit lnSpcReduction="10000"/>
          </a:bodyPr>
          <a:lstStyle/>
          <a:p>
            <a:r>
              <a:rPr lang="en-US" sz="2400" b="1" u="sng" dirty="0">
                <a:solidFill>
                  <a:schemeClr val="accent2"/>
                </a:solidFill>
              </a:rPr>
              <a:t>DATA BREACH</a:t>
            </a:r>
            <a:r>
              <a:rPr lang="en-US" sz="2400" dirty="0"/>
              <a:t>– Misappropriation of confidential or privileged data</a:t>
            </a:r>
          </a:p>
          <a:p>
            <a:r>
              <a:rPr lang="en-US" sz="2400" dirty="0"/>
              <a:t>What does your firm receive, send &amp; store? </a:t>
            </a:r>
          </a:p>
          <a:p>
            <a:pPr marL="285750" indent="-285750">
              <a:buClr>
                <a:srgbClr val="FF6C2C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Penalties (per record)</a:t>
            </a:r>
          </a:p>
          <a:p>
            <a:pPr marL="285750" indent="-285750">
              <a:buClr>
                <a:srgbClr val="FF6C2C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Lawsuits</a:t>
            </a:r>
          </a:p>
          <a:p>
            <a:pPr marL="285750" indent="-285750">
              <a:buClr>
                <a:srgbClr val="FF6C2C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 &amp; Credit Monitoring</a:t>
            </a:r>
          </a:p>
          <a:p>
            <a:pPr marL="285750" indent="-285750">
              <a:buClr>
                <a:srgbClr val="FF6C2C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&amp; Forensics</a:t>
            </a:r>
          </a:p>
          <a:p>
            <a:pPr marL="285750" indent="-285750">
              <a:buClr>
                <a:srgbClr val="FF6C2C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Restoration </a:t>
            </a:r>
          </a:p>
          <a:p>
            <a:pPr marL="285750" indent="-285750">
              <a:buClr>
                <a:srgbClr val="FF6C2C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Reputational Harm</a:t>
            </a:r>
          </a:p>
          <a:p>
            <a:pPr marL="285750" indent="-285750">
              <a:buClr>
                <a:srgbClr val="FF6C2C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Card Industry Fines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660DB-92B0-4375-8ABE-85B77375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6288059"/>
            <a:ext cx="28575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59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4CE3-F2EC-4FAB-ACAD-924636941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Types and Consequences of Cybercrime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By the Crime</a:t>
            </a:r>
            <a:br>
              <a:rPr lang="en-US" dirty="0"/>
            </a:b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72505D-ED0B-45A2-8493-0325253B7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7192" y="1890876"/>
            <a:ext cx="4778223" cy="31513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CB21C9-4DC9-484D-8534-0B38105E550B}"/>
              </a:ext>
            </a:extLst>
          </p:cNvPr>
          <p:cNvSpPr/>
          <p:nvPr/>
        </p:nvSpPr>
        <p:spPr>
          <a:xfrm>
            <a:off x="581192" y="322670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chemeClr val="accent2"/>
                </a:solidFill>
              </a:rPr>
              <a:t>Wire Fraud &amp; Social Engineering</a:t>
            </a:r>
          </a:p>
          <a:p>
            <a:r>
              <a:rPr lang="en-US" sz="2400" dirty="0"/>
              <a:t>The use of (electronic) communications to fraudulently obtain money by misrepresentation or manipulation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5DD0B-D78F-4FB9-8B5B-CD17CDB92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5991675"/>
            <a:ext cx="28575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06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704C-E367-424F-9387-CE6F47BA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3311"/>
          </a:xfrm>
        </p:spPr>
        <p:txBody>
          <a:bodyPr/>
          <a:lstStyle/>
          <a:p>
            <a:pPr algn="ctr"/>
            <a:r>
              <a:rPr lang="en-US" b="1" dirty="0"/>
              <a:t>What can you do to prevent attacks?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E12D3-FD26-4EBE-8F0B-262638A17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400" i="1" dirty="0"/>
              <a:t>Individuals</a:t>
            </a:r>
            <a:r>
              <a:rPr lang="en-US" sz="2400" dirty="0"/>
              <a:t> are the primary sources of breaches – targeting people not devices.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Need strict policy regarding applications and software that can be downloaded.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Use of personal computing devices that are not integrated with security platforms.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This includes personal email &amp; websites – google, yahoo @johnsrealty.com, etc. </a:t>
            </a:r>
            <a:r>
              <a:rPr lang="en-US" sz="2400" b="1" i="1" dirty="0">
                <a:solidFill>
                  <a:schemeClr val="accent2"/>
                </a:solidFill>
              </a:rPr>
              <a:t>These are not your friends!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7CBFB-C55E-46F4-BD3D-0BFBA9837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5975350"/>
            <a:ext cx="28575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91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Courier New</vt:lpstr>
      <vt:lpstr>Franklin Gothic Book</vt:lpstr>
      <vt:lpstr>Franklin Gothic Demi</vt:lpstr>
      <vt:lpstr>Wingdings 2</vt:lpstr>
      <vt:lpstr>DividendVTI</vt:lpstr>
      <vt:lpstr>Cybercrime You Can’t Pretend It Doesn’t Exist!</vt:lpstr>
      <vt:lpstr>Why are real estate professionals so attractive to cybercriminals?</vt:lpstr>
      <vt:lpstr>What is cybercrime and how does it occur?</vt:lpstr>
      <vt:lpstr>What is cybercrime and how does it occur?</vt:lpstr>
      <vt:lpstr>Types and Consequences of Cybercrime By the Numbers </vt:lpstr>
      <vt:lpstr>Types and Consequences of Cybercrime By the Crime </vt:lpstr>
      <vt:lpstr>Types and Consequences of Cybercrime By the Crime </vt:lpstr>
      <vt:lpstr>Types and Consequences of Cybercrime By the Crime </vt:lpstr>
      <vt:lpstr>What can you do to prevent attacks?</vt:lpstr>
      <vt:lpstr>Insurance Considerations</vt:lpstr>
      <vt:lpstr>John L. Torvi, Vice President The Landy Insurance Agency johnt@landy.com | 781-292-5417 | www.landy.com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2020-09-22T20:59:47Z</dcterms:created>
  <dcterms:modified xsi:type="dcterms:W3CDTF">2021-09-01T15:57:23Z</dcterms:modified>
</cp:coreProperties>
</file>