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9.xml" ContentType="application/vnd.openxmlformats-officedocument.presentationml.notesSlide+xml"/>
  <Override PartName="/ppt/charts/chart3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9"/>
  </p:notesMasterIdLst>
  <p:sldIdLst>
    <p:sldId id="2085848231" r:id="rId2"/>
    <p:sldId id="2085848319" r:id="rId3"/>
    <p:sldId id="2085848211" r:id="rId4"/>
    <p:sldId id="2085848325" r:id="rId5"/>
    <p:sldId id="2085848320" r:id="rId6"/>
    <p:sldId id="2085848344" r:id="rId7"/>
    <p:sldId id="2085848351" r:id="rId8"/>
    <p:sldId id="2085848345" r:id="rId9"/>
    <p:sldId id="2085848218" r:id="rId10"/>
    <p:sldId id="2085846994" r:id="rId11"/>
    <p:sldId id="2085848329" r:id="rId12"/>
    <p:sldId id="2085848286" r:id="rId13"/>
    <p:sldId id="2085848177" r:id="rId14"/>
    <p:sldId id="2085848350" r:id="rId15"/>
    <p:sldId id="2085848036" r:id="rId16"/>
    <p:sldId id="2085848172" r:id="rId17"/>
    <p:sldId id="2085848354" r:id="rId18"/>
    <p:sldId id="2085848355" r:id="rId19"/>
    <p:sldId id="2085848279" r:id="rId20"/>
    <p:sldId id="2085846984" r:id="rId21"/>
    <p:sldId id="2085848352" r:id="rId22"/>
    <p:sldId id="2085848353" r:id="rId23"/>
    <p:sldId id="2085848356" r:id="rId24"/>
    <p:sldId id="2085848357" r:id="rId25"/>
    <p:sldId id="2085848340" r:id="rId26"/>
    <p:sldId id="2085848303" r:id="rId27"/>
    <p:sldId id="2085848337" r:id="rId28"/>
    <p:sldId id="2085847746" r:id="rId29"/>
    <p:sldId id="2085847988" r:id="rId30"/>
    <p:sldId id="2085848323" r:id="rId31"/>
    <p:sldId id="2085848349" r:id="rId32"/>
    <p:sldId id="2085848341" r:id="rId33"/>
    <p:sldId id="2085848342" r:id="rId34"/>
    <p:sldId id="2085848335" r:id="rId35"/>
    <p:sldId id="2085848336" r:id="rId36"/>
    <p:sldId id="2085848283" r:id="rId37"/>
    <p:sldId id="2085847691" r:id="rId38"/>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DF2"/>
    <a:srgbClr val="DDE8FB"/>
    <a:srgbClr val="64D4EA"/>
    <a:srgbClr val="4CCCE6"/>
    <a:srgbClr val="6CD5EA"/>
    <a:srgbClr val="2BC3E1"/>
    <a:srgbClr val="57CFE7"/>
    <a:srgbClr val="AAC42C"/>
    <a:srgbClr val="F26B6C"/>
    <a:srgbClr val="A15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7" autoAdjust="0"/>
    <p:restoredTop sz="82609" autoAdjust="0"/>
  </p:normalViewPr>
  <p:slideViewPr>
    <p:cSldViewPr>
      <p:cViewPr varScale="1">
        <p:scale>
          <a:sx n="105" d="100"/>
          <a:sy n="105" d="100"/>
        </p:scale>
        <p:origin x="3732" y="126"/>
      </p:cViewPr>
      <p:guideLst>
        <p:guide orient="horz" pos="3240"/>
        <p:guide pos="5760"/>
      </p:guideLst>
    </p:cSldViewPr>
  </p:slideViewPr>
  <p:outlineViewPr>
    <p:cViewPr>
      <p:scale>
        <a:sx n="33" d="100"/>
        <a:sy n="33" d="100"/>
      </p:scale>
      <p:origin x="0" y="-3234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Z:\Shared%20With%20Me\MemInfo%20(2)\R&amp;E%20(Dec%202017)\Data\CDC\Output\CD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3" Type="http://schemas.openxmlformats.org/officeDocument/2006/relationships/oleObject" Target="file:///Z:\Shared%20With%20Me\MemInfo%20(2)\R&amp;E%20(Dec%202017)\Data\Census\ACS\Output\Ownership_Race.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New</a:t>
            </a:r>
            <a:r>
              <a:rPr lang="en-US" baseline="0" dirty="0"/>
              <a:t> Coronavirus Cases in California</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CA!$B$1</c:f>
              <c:strCache>
                <c:ptCount val="1"/>
                <c:pt idx="0">
                  <c:v>New Cases</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CA!$A$2:$A$711</c:f>
              <c:numCache>
                <c:formatCode>m/d/yyyy</c:formatCode>
                <c:ptCount val="710"/>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pt idx="513">
                  <c:v>44365</c:v>
                </c:pt>
                <c:pt idx="514">
                  <c:v>44366</c:v>
                </c:pt>
                <c:pt idx="515">
                  <c:v>44367</c:v>
                </c:pt>
                <c:pt idx="516">
                  <c:v>44368</c:v>
                </c:pt>
                <c:pt idx="517">
                  <c:v>44369</c:v>
                </c:pt>
                <c:pt idx="518">
                  <c:v>44370</c:v>
                </c:pt>
                <c:pt idx="519">
                  <c:v>44371</c:v>
                </c:pt>
                <c:pt idx="520">
                  <c:v>44372</c:v>
                </c:pt>
                <c:pt idx="521">
                  <c:v>44373</c:v>
                </c:pt>
                <c:pt idx="522">
                  <c:v>44374</c:v>
                </c:pt>
                <c:pt idx="523">
                  <c:v>44375</c:v>
                </c:pt>
                <c:pt idx="524">
                  <c:v>44376</c:v>
                </c:pt>
                <c:pt idx="525">
                  <c:v>44377</c:v>
                </c:pt>
                <c:pt idx="526">
                  <c:v>44378</c:v>
                </c:pt>
                <c:pt idx="527">
                  <c:v>44379</c:v>
                </c:pt>
                <c:pt idx="528">
                  <c:v>44380</c:v>
                </c:pt>
                <c:pt idx="529">
                  <c:v>44381</c:v>
                </c:pt>
                <c:pt idx="530">
                  <c:v>44382</c:v>
                </c:pt>
                <c:pt idx="531">
                  <c:v>44383</c:v>
                </c:pt>
                <c:pt idx="532">
                  <c:v>44384</c:v>
                </c:pt>
                <c:pt idx="533">
                  <c:v>44385</c:v>
                </c:pt>
                <c:pt idx="534">
                  <c:v>44386</c:v>
                </c:pt>
                <c:pt idx="535">
                  <c:v>44387</c:v>
                </c:pt>
                <c:pt idx="536">
                  <c:v>44388</c:v>
                </c:pt>
                <c:pt idx="537">
                  <c:v>44389</c:v>
                </c:pt>
                <c:pt idx="538">
                  <c:v>44390</c:v>
                </c:pt>
                <c:pt idx="539">
                  <c:v>44391</c:v>
                </c:pt>
                <c:pt idx="540">
                  <c:v>44392</c:v>
                </c:pt>
                <c:pt idx="541">
                  <c:v>44393</c:v>
                </c:pt>
                <c:pt idx="542">
                  <c:v>44394</c:v>
                </c:pt>
                <c:pt idx="543">
                  <c:v>44395</c:v>
                </c:pt>
                <c:pt idx="544">
                  <c:v>44396</c:v>
                </c:pt>
                <c:pt idx="545">
                  <c:v>44397</c:v>
                </c:pt>
                <c:pt idx="546">
                  <c:v>44398</c:v>
                </c:pt>
                <c:pt idx="547">
                  <c:v>44399</c:v>
                </c:pt>
                <c:pt idx="548">
                  <c:v>44400</c:v>
                </c:pt>
                <c:pt idx="549">
                  <c:v>44401</c:v>
                </c:pt>
                <c:pt idx="550">
                  <c:v>44402</c:v>
                </c:pt>
                <c:pt idx="551">
                  <c:v>44403</c:v>
                </c:pt>
                <c:pt idx="552">
                  <c:v>44404</c:v>
                </c:pt>
                <c:pt idx="553">
                  <c:v>44405</c:v>
                </c:pt>
                <c:pt idx="554">
                  <c:v>44406</c:v>
                </c:pt>
                <c:pt idx="555">
                  <c:v>44407</c:v>
                </c:pt>
                <c:pt idx="556">
                  <c:v>44408</c:v>
                </c:pt>
                <c:pt idx="557">
                  <c:v>44409</c:v>
                </c:pt>
                <c:pt idx="558">
                  <c:v>44410</c:v>
                </c:pt>
                <c:pt idx="559">
                  <c:v>44411</c:v>
                </c:pt>
                <c:pt idx="560">
                  <c:v>44412</c:v>
                </c:pt>
                <c:pt idx="561">
                  <c:v>44413</c:v>
                </c:pt>
                <c:pt idx="562">
                  <c:v>44414</c:v>
                </c:pt>
                <c:pt idx="563">
                  <c:v>44415</c:v>
                </c:pt>
                <c:pt idx="564">
                  <c:v>44416</c:v>
                </c:pt>
                <c:pt idx="565">
                  <c:v>44417</c:v>
                </c:pt>
                <c:pt idx="566">
                  <c:v>44418</c:v>
                </c:pt>
                <c:pt idx="567">
                  <c:v>44419</c:v>
                </c:pt>
                <c:pt idx="568">
                  <c:v>44420</c:v>
                </c:pt>
                <c:pt idx="569">
                  <c:v>44421</c:v>
                </c:pt>
                <c:pt idx="570">
                  <c:v>44422</c:v>
                </c:pt>
                <c:pt idx="571">
                  <c:v>44423</c:v>
                </c:pt>
                <c:pt idx="572">
                  <c:v>44424</c:v>
                </c:pt>
                <c:pt idx="573">
                  <c:v>44425</c:v>
                </c:pt>
                <c:pt idx="574">
                  <c:v>44426</c:v>
                </c:pt>
                <c:pt idx="575">
                  <c:v>44427</c:v>
                </c:pt>
                <c:pt idx="576">
                  <c:v>44428</c:v>
                </c:pt>
                <c:pt idx="577">
                  <c:v>44429</c:v>
                </c:pt>
                <c:pt idx="578">
                  <c:v>44430</c:v>
                </c:pt>
                <c:pt idx="579">
                  <c:v>44431</c:v>
                </c:pt>
                <c:pt idx="580">
                  <c:v>44432</c:v>
                </c:pt>
                <c:pt idx="581">
                  <c:v>44433</c:v>
                </c:pt>
                <c:pt idx="582">
                  <c:v>44434</c:v>
                </c:pt>
                <c:pt idx="583">
                  <c:v>44435</c:v>
                </c:pt>
                <c:pt idx="584">
                  <c:v>44436</c:v>
                </c:pt>
                <c:pt idx="585">
                  <c:v>44437</c:v>
                </c:pt>
                <c:pt idx="586">
                  <c:v>44438</c:v>
                </c:pt>
                <c:pt idx="587">
                  <c:v>44439</c:v>
                </c:pt>
                <c:pt idx="588">
                  <c:v>44440</c:v>
                </c:pt>
                <c:pt idx="589">
                  <c:v>44441</c:v>
                </c:pt>
                <c:pt idx="590">
                  <c:v>44442</c:v>
                </c:pt>
                <c:pt idx="591">
                  <c:v>44443</c:v>
                </c:pt>
                <c:pt idx="592">
                  <c:v>44444</c:v>
                </c:pt>
                <c:pt idx="593">
                  <c:v>44445</c:v>
                </c:pt>
                <c:pt idx="594">
                  <c:v>44446</c:v>
                </c:pt>
                <c:pt idx="595">
                  <c:v>44447</c:v>
                </c:pt>
                <c:pt idx="596">
                  <c:v>44448</c:v>
                </c:pt>
                <c:pt idx="597">
                  <c:v>44449</c:v>
                </c:pt>
                <c:pt idx="598">
                  <c:v>44450</c:v>
                </c:pt>
                <c:pt idx="599">
                  <c:v>44451</c:v>
                </c:pt>
                <c:pt idx="600">
                  <c:v>44452</c:v>
                </c:pt>
                <c:pt idx="601">
                  <c:v>44453</c:v>
                </c:pt>
                <c:pt idx="602">
                  <c:v>44454</c:v>
                </c:pt>
                <c:pt idx="603">
                  <c:v>44455</c:v>
                </c:pt>
                <c:pt idx="604">
                  <c:v>44456</c:v>
                </c:pt>
                <c:pt idx="605">
                  <c:v>44457</c:v>
                </c:pt>
                <c:pt idx="606">
                  <c:v>44458</c:v>
                </c:pt>
                <c:pt idx="607">
                  <c:v>44459</c:v>
                </c:pt>
                <c:pt idx="608">
                  <c:v>44460</c:v>
                </c:pt>
                <c:pt idx="609">
                  <c:v>44461</c:v>
                </c:pt>
                <c:pt idx="610">
                  <c:v>44462</c:v>
                </c:pt>
                <c:pt idx="611">
                  <c:v>44463</c:v>
                </c:pt>
                <c:pt idx="612">
                  <c:v>44464</c:v>
                </c:pt>
                <c:pt idx="613">
                  <c:v>44465</c:v>
                </c:pt>
                <c:pt idx="614">
                  <c:v>44466</c:v>
                </c:pt>
                <c:pt idx="615">
                  <c:v>44467</c:v>
                </c:pt>
                <c:pt idx="616">
                  <c:v>44468</c:v>
                </c:pt>
                <c:pt idx="617">
                  <c:v>44469</c:v>
                </c:pt>
                <c:pt idx="618">
                  <c:v>44470</c:v>
                </c:pt>
                <c:pt idx="619">
                  <c:v>44471</c:v>
                </c:pt>
                <c:pt idx="620">
                  <c:v>44472</c:v>
                </c:pt>
                <c:pt idx="621">
                  <c:v>44473</c:v>
                </c:pt>
                <c:pt idx="622">
                  <c:v>44474</c:v>
                </c:pt>
                <c:pt idx="623">
                  <c:v>44475</c:v>
                </c:pt>
                <c:pt idx="624">
                  <c:v>44476</c:v>
                </c:pt>
                <c:pt idx="625">
                  <c:v>44477</c:v>
                </c:pt>
                <c:pt idx="626">
                  <c:v>44478</c:v>
                </c:pt>
                <c:pt idx="627">
                  <c:v>44479</c:v>
                </c:pt>
                <c:pt idx="628">
                  <c:v>44480</c:v>
                </c:pt>
                <c:pt idx="629">
                  <c:v>44481</c:v>
                </c:pt>
                <c:pt idx="630">
                  <c:v>44482</c:v>
                </c:pt>
                <c:pt idx="631">
                  <c:v>44483</c:v>
                </c:pt>
                <c:pt idx="632">
                  <c:v>44484</c:v>
                </c:pt>
                <c:pt idx="633">
                  <c:v>44485</c:v>
                </c:pt>
                <c:pt idx="634">
                  <c:v>44486</c:v>
                </c:pt>
                <c:pt idx="635">
                  <c:v>44487</c:v>
                </c:pt>
                <c:pt idx="636">
                  <c:v>44488</c:v>
                </c:pt>
                <c:pt idx="637">
                  <c:v>44489</c:v>
                </c:pt>
                <c:pt idx="638">
                  <c:v>44490</c:v>
                </c:pt>
                <c:pt idx="639">
                  <c:v>44491</c:v>
                </c:pt>
                <c:pt idx="640">
                  <c:v>44492</c:v>
                </c:pt>
                <c:pt idx="641">
                  <c:v>44493</c:v>
                </c:pt>
                <c:pt idx="642">
                  <c:v>44494</c:v>
                </c:pt>
                <c:pt idx="643">
                  <c:v>44495</c:v>
                </c:pt>
                <c:pt idx="644">
                  <c:v>44496</c:v>
                </c:pt>
                <c:pt idx="645">
                  <c:v>44497</c:v>
                </c:pt>
                <c:pt idx="646">
                  <c:v>44498</c:v>
                </c:pt>
                <c:pt idx="647">
                  <c:v>44499</c:v>
                </c:pt>
                <c:pt idx="648">
                  <c:v>44500</c:v>
                </c:pt>
                <c:pt idx="649">
                  <c:v>44501</c:v>
                </c:pt>
                <c:pt idx="650">
                  <c:v>44502</c:v>
                </c:pt>
                <c:pt idx="651">
                  <c:v>44503</c:v>
                </c:pt>
                <c:pt idx="652">
                  <c:v>44504</c:v>
                </c:pt>
                <c:pt idx="653">
                  <c:v>44505</c:v>
                </c:pt>
                <c:pt idx="654">
                  <c:v>44506</c:v>
                </c:pt>
                <c:pt idx="655">
                  <c:v>44507</c:v>
                </c:pt>
                <c:pt idx="656">
                  <c:v>44508</c:v>
                </c:pt>
                <c:pt idx="657">
                  <c:v>44509</c:v>
                </c:pt>
                <c:pt idx="658">
                  <c:v>44510</c:v>
                </c:pt>
                <c:pt idx="659">
                  <c:v>44511</c:v>
                </c:pt>
                <c:pt idx="660">
                  <c:v>44512</c:v>
                </c:pt>
                <c:pt idx="661">
                  <c:v>44513</c:v>
                </c:pt>
                <c:pt idx="662">
                  <c:v>44514</c:v>
                </c:pt>
                <c:pt idx="663">
                  <c:v>44515</c:v>
                </c:pt>
                <c:pt idx="664">
                  <c:v>44516</c:v>
                </c:pt>
                <c:pt idx="665">
                  <c:v>44517</c:v>
                </c:pt>
                <c:pt idx="666">
                  <c:v>44518</c:v>
                </c:pt>
                <c:pt idx="667">
                  <c:v>44519</c:v>
                </c:pt>
                <c:pt idx="668">
                  <c:v>44520</c:v>
                </c:pt>
                <c:pt idx="669">
                  <c:v>44521</c:v>
                </c:pt>
                <c:pt idx="670">
                  <c:v>44522</c:v>
                </c:pt>
                <c:pt idx="671">
                  <c:v>44523</c:v>
                </c:pt>
                <c:pt idx="672">
                  <c:v>44524</c:v>
                </c:pt>
                <c:pt idx="673">
                  <c:v>44525</c:v>
                </c:pt>
                <c:pt idx="674">
                  <c:v>44526</c:v>
                </c:pt>
                <c:pt idx="675">
                  <c:v>44527</c:v>
                </c:pt>
                <c:pt idx="676">
                  <c:v>44528</c:v>
                </c:pt>
                <c:pt idx="677">
                  <c:v>44529</c:v>
                </c:pt>
                <c:pt idx="678">
                  <c:v>44530</c:v>
                </c:pt>
                <c:pt idx="679">
                  <c:v>44531</c:v>
                </c:pt>
                <c:pt idx="680">
                  <c:v>44532</c:v>
                </c:pt>
                <c:pt idx="681">
                  <c:v>44533</c:v>
                </c:pt>
                <c:pt idx="682">
                  <c:v>44534</c:v>
                </c:pt>
                <c:pt idx="683">
                  <c:v>44535</c:v>
                </c:pt>
                <c:pt idx="684">
                  <c:v>44536</c:v>
                </c:pt>
                <c:pt idx="685">
                  <c:v>44537</c:v>
                </c:pt>
                <c:pt idx="686">
                  <c:v>44538</c:v>
                </c:pt>
                <c:pt idx="687">
                  <c:v>44539</c:v>
                </c:pt>
                <c:pt idx="688">
                  <c:v>44540</c:v>
                </c:pt>
                <c:pt idx="689">
                  <c:v>44541</c:v>
                </c:pt>
                <c:pt idx="690">
                  <c:v>44542</c:v>
                </c:pt>
                <c:pt idx="691">
                  <c:v>44543</c:v>
                </c:pt>
                <c:pt idx="692">
                  <c:v>44544</c:v>
                </c:pt>
                <c:pt idx="693">
                  <c:v>44545</c:v>
                </c:pt>
                <c:pt idx="694">
                  <c:v>44546</c:v>
                </c:pt>
                <c:pt idx="695">
                  <c:v>44547</c:v>
                </c:pt>
                <c:pt idx="696">
                  <c:v>44548</c:v>
                </c:pt>
                <c:pt idx="697">
                  <c:v>44549</c:v>
                </c:pt>
                <c:pt idx="698">
                  <c:v>44550</c:v>
                </c:pt>
                <c:pt idx="699">
                  <c:v>44551</c:v>
                </c:pt>
                <c:pt idx="700">
                  <c:v>44552</c:v>
                </c:pt>
                <c:pt idx="701">
                  <c:v>44553</c:v>
                </c:pt>
                <c:pt idx="702">
                  <c:v>44554</c:v>
                </c:pt>
                <c:pt idx="703">
                  <c:v>44555</c:v>
                </c:pt>
                <c:pt idx="704">
                  <c:v>44556</c:v>
                </c:pt>
                <c:pt idx="705">
                  <c:v>44557</c:v>
                </c:pt>
                <c:pt idx="706">
                  <c:v>44558</c:v>
                </c:pt>
                <c:pt idx="707">
                  <c:v>44559</c:v>
                </c:pt>
                <c:pt idx="708">
                  <c:v>44560</c:v>
                </c:pt>
                <c:pt idx="709">
                  <c:v>44561</c:v>
                </c:pt>
              </c:numCache>
            </c:numRef>
          </c:cat>
          <c:val>
            <c:numRef>
              <c:f>CA!$B$2:$B$711</c:f>
              <c:numCache>
                <c:formatCode>0</c:formatCode>
                <c:ptCount val="710"/>
                <c:pt idx="0">
                  <c:v>0</c:v>
                </c:pt>
                <c:pt idx="1">
                  <c:v>0</c:v>
                </c:pt>
                <c:pt idx="2">
                  <c:v>0</c:v>
                </c:pt>
                <c:pt idx="3">
                  <c:v>0</c:v>
                </c:pt>
                <c:pt idx="4">
                  <c:v>0</c:v>
                </c:pt>
                <c:pt idx="5">
                  <c:v>0</c:v>
                </c:pt>
                <c:pt idx="6">
                  <c:v>0</c:v>
                </c:pt>
                <c:pt idx="7">
                  <c:v>0</c:v>
                </c:pt>
                <c:pt idx="8">
                  <c:v>0</c:v>
                </c:pt>
                <c:pt idx="9">
                  <c:v>0</c:v>
                </c:pt>
                <c:pt idx="10">
                  <c:v>0</c:v>
                </c:pt>
                <c:pt idx="11">
                  <c:v>3</c:v>
                </c:pt>
                <c:pt idx="12">
                  <c:v>3</c:v>
                </c:pt>
                <c:pt idx="13">
                  <c:v>0</c:v>
                </c:pt>
                <c:pt idx="14">
                  <c:v>0</c:v>
                </c:pt>
                <c:pt idx="15">
                  <c:v>0</c:v>
                </c:pt>
                <c:pt idx="16">
                  <c:v>0</c:v>
                </c:pt>
                <c:pt idx="17">
                  <c:v>0</c:v>
                </c:pt>
                <c:pt idx="18">
                  <c:v>0</c:v>
                </c:pt>
                <c:pt idx="19">
                  <c:v>0</c:v>
                </c:pt>
                <c:pt idx="20">
                  <c:v>0</c:v>
                </c:pt>
                <c:pt idx="21">
                  <c:v>1</c:v>
                </c:pt>
                <c:pt idx="22">
                  <c:v>1</c:v>
                </c:pt>
                <c:pt idx="23">
                  <c:v>0</c:v>
                </c:pt>
                <c:pt idx="24">
                  <c:v>0</c:v>
                </c:pt>
                <c:pt idx="25">
                  <c:v>0</c:v>
                </c:pt>
                <c:pt idx="26">
                  <c:v>0</c:v>
                </c:pt>
                <c:pt idx="27">
                  <c:v>5</c:v>
                </c:pt>
                <c:pt idx="28">
                  <c:v>2</c:v>
                </c:pt>
                <c:pt idx="29">
                  <c:v>0</c:v>
                </c:pt>
                <c:pt idx="30">
                  <c:v>2</c:v>
                </c:pt>
                <c:pt idx="31">
                  <c:v>4</c:v>
                </c:pt>
                <c:pt idx="32">
                  <c:v>0</c:v>
                </c:pt>
                <c:pt idx="33">
                  <c:v>4</c:v>
                </c:pt>
                <c:pt idx="34">
                  <c:v>0</c:v>
                </c:pt>
                <c:pt idx="35">
                  <c:v>6</c:v>
                </c:pt>
                <c:pt idx="36">
                  <c:v>2</c:v>
                </c:pt>
                <c:pt idx="37">
                  <c:v>0</c:v>
                </c:pt>
                <c:pt idx="38">
                  <c:v>1</c:v>
                </c:pt>
                <c:pt idx="39">
                  <c:v>0</c:v>
                </c:pt>
                <c:pt idx="40">
                  <c:v>5</c:v>
                </c:pt>
                <c:pt idx="41">
                  <c:v>4</c:v>
                </c:pt>
                <c:pt idx="42">
                  <c:v>10</c:v>
                </c:pt>
                <c:pt idx="43">
                  <c:v>7</c:v>
                </c:pt>
                <c:pt idx="44">
                  <c:v>9</c:v>
                </c:pt>
                <c:pt idx="45">
                  <c:v>19</c:v>
                </c:pt>
                <c:pt idx="46">
                  <c:v>26</c:v>
                </c:pt>
                <c:pt idx="47">
                  <c:v>19</c:v>
                </c:pt>
                <c:pt idx="48">
                  <c:v>24</c:v>
                </c:pt>
                <c:pt idx="49">
                  <c:v>20</c:v>
                </c:pt>
                <c:pt idx="50">
                  <c:v>21</c:v>
                </c:pt>
                <c:pt idx="51">
                  <c:v>49</c:v>
                </c:pt>
                <c:pt idx="52">
                  <c:v>41</c:v>
                </c:pt>
                <c:pt idx="53">
                  <c:v>47</c:v>
                </c:pt>
                <c:pt idx="54">
                  <c:v>57</c:v>
                </c:pt>
                <c:pt idx="55">
                  <c:v>80</c:v>
                </c:pt>
                <c:pt idx="56">
                  <c:v>38</c:v>
                </c:pt>
                <c:pt idx="57">
                  <c:v>165</c:v>
                </c:pt>
                <c:pt idx="58">
                  <c:v>331</c:v>
                </c:pt>
                <c:pt idx="59">
                  <c:v>218</c:v>
                </c:pt>
                <c:pt idx="60">
                  <c:v>244</c:v>
                </c:pt>
                <c:pt idx="61">
                  <c:v>265</c:v>
                </c:pt>
                <c:pt idx="62">
                  <c:v>222</c:v>
                </c:pt>
                <c:pt idx="63">
                  <c:v>580</c:v>
                </c:pt>
                <c:pt idx="64">
                  <c:v>471</c:v>
                </c:pt>
                <c:pt idx="65">
                  <c:v>795</c:v>
                </c:pt>
                <c:pt idx="66">
                  <c:v>842</c:v>
                </c:pt>
                <c:pt idx="67">
                  <c:v>5923</c:v>
                </c:pt>
                <c:pt idx="68">
                  <c:v>-4803</c:v>
                </c:pt>
                <c:pt idx="69">
                  <c:v>1169</c:v>
                </c:pt>
                <c:pt idx="70">
                  <c:v>1223</c:v>
                </c:pt>
                <c:pt idx="71">
                  <c:v>1036</c:v>
                </c:pt>
                <c:pt idx="72">
                  <c:v>1510</c:v>
                </c:pt>
                <c:pt idx="73">
                  <c:v>1325</c:v>
                </c:pt>
                <c:pt idx="74">
                  <c:v>1412</c:v>
                </c:pt>
                <c:pt idx="75">
                  <c:v>898</c:v>
                </c:pt>
                <c:pt idx="76">
                  <c:v>1529</c:v>
                </c:pt>
                <c:pt idx="77">
                  <c:v>1092</c:v>
                </c:pt>
                <c:pt idx="78">
                  <c:v>1352</c:v>
                </c:pt>
                <c:pt idx="79">
                  <c:v>1163</c:v>
                </c:pt>
                <c:pt idx="80">
                  <c:v>1143</c:v>
                </c:pt>
                <c:pt idx="81">
                  <c:v>1179</c:v>
                </c:pt>
                <c:pt idx="82">
                  <c:v>554</c:v>
                </c:pt>
                <c:pt idx="83">
                  <c:v>905</c:v>
                </c:pt>
                <c:pt idx="84">
                  <c:v>1171</c:v>
                </c:pt>
                <c:pt idx="85">
                  <c:v>1758</c:v>
                </c:pt>
                <c:pt idx="86">
                  <c:v>1346</c:v>
                </c:pt>
                <c:pt idx="87">
                  <c:v>1435</c:v>
                </c:pt>
                <c:pt idx="88">
                  <c:v>1370</c:v>
                </c:pt>
                <c:pt idx="89">
                  <c:v>645</c:v>
                </c:pt>
                <c:pt idx="90">
                  <c:v>2283</c:v>
                </c:pt>
                <c:pt idx="91">
                  <c:v>2135</c:v>
                </c:pt>
                <c:pt idx="92">
                  <c:v>1973</c:v>
                </c:pt>
                <c:pt idx="93">
                  <c:v>1885</c:v>
                </c:pt>
                <c:pt idx="94">
                  <c:v>1883</c:v>
                </c:pt>
                <c:pt idx="95">
                  <c:v>1027</c:v>
                </c:pt>
                <c:pt idx="96">
                  <c:v>1300</c:v>
                </c:pt>
                <c:pt idx="97">
                  <c:v>1567</c:v>
                </c:pt>
                <c:pt idx="98">
                  <c:v>1469</c:v>
                </c:pt>
                <c:pt idx="99">
                  <c:v>2417</c:v>
                </c:pt>
                <c:pt idx="100">
                  <c:v>1525</c:v>
                </c:pt>
                <c:pt idx="101">
                  <c:v>1755</c:v>
                </c:pt>
                <c:pt idx="102">
                  <c:v>1419</c:v>
                </c:pt>
                <c:pt idx="103">
                  <c:v>1321</c:v>
                </c:pt>
                <c:pt idx="104">
                  <c:v>1275</c:v>
                </c:pt>
                <c:pt idx="105">
                  <c:v>2603</c:v>
                </c:pt>
                <c:pt idx="106">
                  <c:v>1799</c:v>
                </c:pt>
                <c:pt idx="107">
                  <c:v>1898</c:v>
                </c:pt>
                <c:pt idx="108">
                  <c:v>2049</c:v>
                </c:pt>
                <c:pt idx="109">
                  <c:v>2119</c:v>
                </c:pt>
                <c:pt idx="110">
                  <c:v>1259</c:v>
                </c:pt>
                <c:pt idx="111">
                  <c:v>1443</c:v>
                </c:pt>
                <c:pt idx="112">
                  <c:v>-3401</c:v>
                </c:pt>
                <c:pt idx="113">
                  <c:v>7183</c:v>
                </c:pt>
                <c:pt idx="114">
                  <c:v>1772</c:v>
                </c:pt>
                <c:pt idx="115">
                  <c:v>1857</c:v>
                </c:pt>
                <c:pt idx="116">
                  <c:v>2046</c:v>
                </c:pt>
                <c:pt idx="117">
                  <c:v>1591</c:v>
                </c:pt>
                <c:pt idx="118">
                  <c:v>1365</c:v>
                </c:pt>
                <c:pt idx="119">
                  <c:v>2262</c:v>
                </c:pt>
                <c:pt idx="120">
                  <c:v>2140</c:v>
                </c:pt>
                <c:pt idx="121">
                  <c:v>2247</c:v>
                </c:pt>
                <c:pt idx="122">
                  <c:v>2187</c:v>
                </c:pt>
                <c:pt idx="123">
                  <c:v>2079</c:v>
                </c:pt>
                <c:pt idx="124">
                  <c:v>1848</c:v>
                </c:pt>
                <c:pt idx="125">
                  <c:v>2175</c:v>
                </c:pt>
                <c:pt idx="126">
                  <c:v>2247</c:v>
                </c:pt>
                <c:pt idx="127">
                  <c:v>2717</c:v>
                </c:pt>
                <c:pt idx="128">
                  <c:v>2189</c:v>
                </c:pt>
                <c:pt idx="129">
                  <c:v>2992</c:v>
                </c:pt>
                <c:pt idx="130">
                  <c:v>3705</c:v>
                </c:pt>
                <c:pt idx="131">
                  <c:v>2423</c:v>
                </c:pt>
                <c:pt idx="132">
                  <c:v>2304</c:v>
                </c:pt>
                <c:pt idx="133">
                  <c:v>2377</c:v>
                </c:pt>
                <c:pt idx="134">
                  <c:v>2120</c:v>
                </c:pt>
                <c:pt idx="135">
                  <c:v>3094</c:v>
                </c:pt>
                <c:pt idx="136">
                  <c:v>3115</c:v>
                </c:pt>
                <c:pt idx="137">
                  <c:v>2796</c:v>
                </c:pt>
                <c:pt idx="138">
                  <c:v>2507</c:v>
                </c:pt>
                <c:pt idx="139">
                  <c:v>2170</c:v>
                </c:pt>
                <c:pt idx="140">
                  <c:v>2702</c:v>
                </c:pt>
                <c:pt idx="141">
                  <c:v>3090</c:v>
                </c:pt>
                <c:pt idx="142">
                  <c:v>2702</c:v>
                </c:pt>
                <c:pt idx="143">
                  <c:v>3660</c:v>
                </c:pt>
                <c:pt idx="144">
                  <c:v>3212</c:v>
                </c:pt>
                <c:pt idx="145">
                  <c:v>2597</c:v>
                </c:pt>
                <c:pt idx="146">
                  <c:v>2108</c:v>
                </c:pt>
                <c:pt idx="147">
                  <c:v>3455</c:v>
                </c:pt>
                <c:pt idx="148">
                  <c:v>4084</c:v>
                </c:pt>
                <c:pt idx="149">
                  <c:v>4317</c:v>
                </c:pt>
                <c:pt idx="150">
                  <c:v>3893</c:v>
                </c:pt>
                <c:pt idx="151">
                  <c:v>4515</c:v>
                </c:pt>
                <c:pt idx="152">
                  <c:v>4230</c:v>
                </c:pt>
                <c:pt idx="153">
                  <c:v>5019</c:v>
                </c:pt>
                <c:pt idx="154">
                  <c:v>7149</c:v>
                </c:pt>
                <c:pt idx="155">
                  <c:v>5349</c:v>
                </c:pt>
                <c:pt idx="156">
                  <c:v>4890</c:v>
                </c:pt>
                <c:pt idx="157">
                  <c:v>5972</c:v>
                </c:pt>
                <c:pt idx="158">
                  <c:v>3979</c:v>
                </c:pt>
                <c:pt idx="159">
                  <c:v>6138</c:v>
                </c:pt>
                <c:pt idx="160">
                  <c:v>6367</c:v>
                </c:pt>
                <c:pt idx="161">
                  <c:v>9740</c:v>
                </c:pt>
                <c:pt idx="162">
                  <c:v>7538</c:v>
                </c:pt>
                <c:pt idx="163">
                  <c:v>8040</c:v>
                </c:pt>
                <c:pt idx="164">
                  <c:v>6510</c:v>
                </c:pt>
                <c:pt idx="165">
                  <c:v>5410</c:v>
                </c:pt>
                <c:pt idx="166">
                  <c:v>11529</c:v>
                </c:pt>
                <c:pt idx="167">
                  <c:v>6090</c:v>
                </c:pt>
                <c:pt idx="168">
                  <c:v>11694</c:v>
                </c:pt>
                <c:pt idx="169">
                  <c:v>7031</c:v>
                </c:pt>
                <c:pt idx="170">
                  <c:v>7798</c:v>
                </c:pt>
                <c:pt idx="171">
                  <c:v>8047</c:v>
                </c:pt>
                <c:pt idx="172">
                  <c:v>8460</c:v>
                </c:pt>
                <c:pt idx="173">
                  <c:v>8358</c:v>
                </c:pt>
                <c:pt idx="174">
                  <c:v>7285</c:v>
                </c:pt>
                <c:pt idx="175">
                  <c:v>11187</c:v>
                </c:pt>
                <c:pt idx="176">
                  <c:v>8544</c:v>
                </c:pt>
                <c:pt idx="177">
                  <c:v>9986</c:v>
                </c:pt>
                <c:pt idx="178">
                  <c:v>9199</c:v>
                </c:pt>
                <c:pt idx="179">
                  <c:v>9329</c:v>
                </c:pt>
                <c:pt idx="180">
                  <c:v>6846</c:v>
                </c:pt>
                <c:pt idx="181">
                  <c:v>9231</c:v>
                </c:pt>
                <c:pt idx="182">
                  <c:v>12807</c:v>
                </c:pt>
                <c:pt idx="183">
                  <c:v>12040</c:v>
                </c:pt>
                <c:pt idx="184">
                  <c:v>9212</c:v>
                </c:pt>
                <c:pt idx="185">
                  <c:v>10572</c:v>
                </c:pt>
                <c:pt idx="186">
                  <c:v>8259</c:v>
                </c:pt>
                <c:pt idx="187">
                  <c:v>6891</c:v>
                </c:pt>
                <c:pt idx="188">
                  <c:v>6000</c:v>
                </c:pt>
                <c:pt idx="189">
                  <c:v>8755</c:v>
                </c:pt>
                <c:pt idx="190">
                  <c:v>10197</c:v>
                </c:pt>
                <c:pt idx="191">
                  <c:v>8086</c:v>
                </c:pt>
                <c:pt idx="192">
                  <c:v>6542</c:v>
                </c:pt>
                <c:pt idx="193">
                  <c:v>9032</c:v>
                </c:pt>
                <c:pt idx="194">
                  <c:v>5739</c:v>
                </c:pt>
                <c:pt idx="195">
                  <c:v>4526</c:v>
                </c:pt>
                <c:pt idx="196">
                  <c:v>5295</c:v>
                </c:pt>
                <c:pt idx="197">
                  <c:v>5258</c:v>
                </c:pt>
                <c:pt idx="198">
                  <c:v>8436</c:v>
                </c:pt>
                <c:pt idx="199">
                  <c:v>7371</c:v>
                </c:pt>
                <c:pt idx="200">
                  <c:v>8373</c:v>
                </c:pt>
                <c:pt idx="201">
                  <c:v>7751</c:v>
                </c:pt>
                <c:pt idx="202">
                  <c:v>12500</c:v>
                </c:pt>
                <c:pt idx="203">
                  <c:v>11645</c:v>
                </c:pt>
                <c:pt idx="204">
                  <c:v>7085</c:v>
                </c:pt>
                <c:pt idx="205">
                  <c:v>7934</c:v>
                </c:pt>
                <c:pt idx="206">
                  <c:v>12614</c:v>
                </c:pt>
                <c:pt idx="207">
                  <c:v>7873</c:v>
                </c:pt>
                <c:pt idx="208">
                  <c:v>6469</c:v>
                </c:pt>
                <c:pt idx="209">
                  <c:v>4636</c:v>
                </c:pt>
                <c:pt idx="210">
                  <c:v>6164</c:v>
                </c:pt>
                <c:pt idx="211">
                  <c:v>5920</c:v>
                </c:pt>
                <c:pt idx="212">
                  <c:v>5585</c:v>
                </c:pt>
                <c:pt idx="213">
                  <c:v>6556</c:v>
                </c:pt>
                <c:pt idx="214">
                  <c:v>6777</c:v>
                </c:pt>
                <c:pt idx="215">
                  <c:v>4946</c:v>
                </c:pt>
                <c:pt idx="216">
                  <c:v>4480</c:v>
                </c:pt>
                <c:pt idx="217">
                  <c:v>6004</c:v>
                </c:pt>
                <c:pt idx="218">
                  <c:v>4430</c:v>
                </c:pt>
                <c:pt idx="219">
                  <c:v>5329</c:v>
                </c:pt>
                <c:pt idx="220">
                  <c:v>4981</c:v>
                </c:pt>
                <c:pt idx="221">
                  <c:v>6070</c:v>
                </c:pt>
                <c:pt idx="222">
                  <c:v>4176</c:v>
                </c:pt>
                <c:pt idx="223">
                  <c:v>3712</c:v>
                </c:pt>
                <c:pt idx="224">
                  <c:v>4255</c:v>
                </c:pt>
                <c:pt idx="225">
                  <c:v>5125</c:v>
                </c:pt>
                <c:pt idx="226">
                  <c:v>5106</c:v>
                </c:pt>
                <c:pt idx="227">
                  <c:v>4956</c:v>
                </c:pt>
                <c:pt idx="228">
                  <c:v>4905</c:v>
                </c:pt>
                <c:pt idx="229">
                  <c:v>3091</c:v>
                </c:pt>
                <c:pt idx="230">
                  <c:v>2676</c:v>
                </c:pt>
                <c:pt idx="231">
                  <c:v>1616</c:v>
                </c:pt>
                <c:pt idx="232">
                  <c:v>3338</c:v>
                </c:pt>
                <c:pt idx="233">
                  <c:v>3326</c:v>
                </c:pt>
                <c:pt idx="234">
                  <c:v>4107</c:v>
                </c:pt>
                <c:pt idx="235">
                  <c:v>4625</c:v>
                </c:pt>
                <c:pt idx="236">
                  <c:v>2855</c:v>
                </c:pt>
                <c:pt idx="237">
                  <c:v>2235</c:v>
                </c:pt>
                <c:pt idx="238">
                  <c:v>2950</c:v>
                </c:pt>
                <c:pt idx="239">
                  <c:v>3238</c:v>
                </c:pt>
                <c:pt idx="240">
                  <c:v>3630</c:v>
                </c:pt>
                <c:pt idx="241">
                  <c:v>4304</c:v>
                </c:pt>
                <c:pt idx="242">
                  <c:v>4265</c:v>
                </c:pt>
                <c:pt idx="243">
                  <c:v>3294</c:v>
                </c:pt>
                <c:pt idx="244">
                  <c:v>2630</c:v>
                </c:pt>
                <c:pt idx="245">
                  <c:v>3146</c:v>
                </c:pt>
                <c:pt idx="246">
                  <c:v>3170</c:v>
                </c:pt>
                <c:pt idx="247">
                  <c:v>3400</c:v>
                </c:pt>
                <c:pt idx="248">
                  <c:v>4197</c:v>
                </c:pt>
                <c:pt idx="249">
                  <c:v>4071</c:v>
                </c:pt>
                <c:pt idx="250">
                  <c:v>2955</c:v>
                </c:pt>
                <c:pt idx="251">
                  <c:v>2162</c:v>
                </c:pt>
                <c:pt idx="252">
                  <c:v>3200</c:v>
                </c:pt>
                <c:pt idx="253">
                  <c:v>3062</c:v>
                </c:pt>
                <c:pt idx="254">
                  <c:v>3590</c:v>
                </c:pt>
                <c:pt idx="255">
                  <c:v>2159</c:v>
                </c:pt>
                <c:pt idx="256">
                  <c:v>4293</c:v>
                </c:pt>
                <c:pt idx="257">
                  <c:v>3055</c:v>
                </c:pt>
                <c:pt idx="258">
                  <c:v>1677</c:v>
                </c:pt>
                <c:pt idx="259">
                  <c:v>2764</c:v>
                </c:pt>
                <c:pt idx="260">
                  <c:v>3575</c:v>
                </c:pt>
                <c:pt idx="261">
                  <c:v>3806</c:v>
                </c:pt>
                <c:pt idx="262">
                  <c:v>4170</c:v>
                </c:pt>
                <c:pt idx="263">
                  <c:v>3803</c:v>
                </c:pt>
                <c:pt idx="264">
                  <c:v>3449</c:v>
                </c:pt>
                <c:pt idx="265">
                  <c:v>2378</c:v>
                </c:pt>
                <c:pt idx="266">
                  <c:v>2666</c:v>
                </c:pt>
                <c:pt idx="267">
                  <c:v>3329</c:v>
                </c:pt>
                <c:pt idx="268">
                  <c:v>3075</c:v>
                </c:pt>
                <c:pt idx="269">
                  <c:v>2979</c:v>
                </c:pt>
                <c:pt idx="270">
                  <c:v>2862</c:v>
                </c:pt>
                <c:pt idx="271">
                  <c:v>3474</c:v>
                </c:pt>
                <c:pt idx="272">
                  <c:v>3286</c:v>
                </c:pt>
                <c:pt idx="273">
                  <c:v>3707</c:v>
                </c:pt>
                <c:pt idx="274">
                  <c:v>2940</c:v>
                </c:pt>
                <c:pt idx="275">
                  <c:v>6141</c:v>
                </c:pt>
                <c:pt idx="276">
                  <c:v>5945</c:v>
                </c:pt>
                <c:pt idx="277">
                  <c:v>5219</c:v>
                </c:pt>
                <c:pt idx="278">
                  <c:v>2981</c:v>
                </c:pt>
                <c:pt idx="279">
                  <c:v>3188</c:v>
                </c:pt>
                <c:pt idx="280">
                  <c:v>4515</c:v>
                </c:pt>
                <c:pt idx="281">
                  <c:v>4191</c:v>
                </c:pt>
                <c:pt idx="282">
                  <c:v>4014</c:v>
                </c:pt>
                <c:pt idx="283">
                  <c:v>5087</c:v>
                </c:pt>
                <c:pt idx="284">
                  <c:v>4529</c:v>
                </c:pt>
                <c:pt idx="285">
                  <c:v>4094</c:v>
                </c:pt>
                <c:pt idx="286">
                  <c:v>4044</c:v>
                </c:pt>
                <c:pt idx="287">
                  <c:v>5338</c:v>
                </c:pt>
                <c:pt idx="288">
                  <c:v>4566</c:v>
                </c:pt>
                <c:pt idx="289">
                  <c:v>6518</c:v>
                </c:pt>
                <c:pt idx="290">
                  <c:v>5863</c:v>
                </c:pt>
                <c:pt idx="291">
                  <c:v>9543</c:v>
                </c:pt>
                <c:pt idx="292">
                  <c:v>5351</c:v>
                </c:pt>
                <c:pt idx="293">
                  <c:v>5367</c:v>
                </c:pt>
                <c:pt idx="294">
                  <c:v>7464</c:v>
                </c:pt>
                <c:pt idx="295">
                  <c:v>6927</c:v>
                </c:pt>
                <c:pt idx="296">
                  <c:v>6893</c:v>
                </c:pt>
                <c:pt idx="297">
                  <c:v>9875</c:v>
                </c:pt>
                <c:pt idx="298">
                  <c:v>10968</c:v>
                </c:pt>
                <c:pt idx="299">
                  <c:v>9890</c:v>
                </c:pt>
                <c:pt idx="300">
                  <c:v>8743</c:v>
                </c:pt>
                <c:pt idx="301">
                  <c:v>9811</c:v>
                </c:pt>
                <c:pt idx="302">
                  <c:v>11478</c:v>
                </c:pt>
                <c:pt idx="303">
                  <c:v>13005</c:v>
                </c:pt>
                <c:pt idx="304">
                  <c:v>15442</c:v>
                </c:pt>
                <c:pt idx="305">
                  <c:v>14319</c:v>
                </c:pt>
                <c:pt idx="306">
                  <c:v>8337</c:v>
                </c:pt>
                <c:pt idx="307">
                  <c:v>15329</c:v>
                </c:pt>
                <c:pt idx="308">
                  <c:v>18350</c:v>
                </c:pt>
                <c:pt idx="309">
                  <c:v>14640</c:v>
                </c:pt>
                <c:pt idx="310">
                  <c:v>12635</c:v>
                </c:pt>
                <c:pt idx="311">
                  <c:v>11996</c:v>
                </c:pt>
                <c:pt idx="312">
                  <c:v>15614</c:v>
                </c:pt>
                <c:pt idx="313">
                  <c:v>14034</c:v>
                </c:pt>
                <c:pt idx="314">
                  <c:v>12221</c:v>
                </c:pt>
                <c:pt idx="315">
                  <c:v>20762</c:v>
                </c:pt>
                <c:pt idx="316">
                  <c:v>18588</c:v>
                </c:pt>
                <c:pt idx="317">
                  <c:v>22018</c:v>
                </c:pt>
                <c:pt idx="318">
                  <c:v>25068</c:v>
                </c:pt>
                <c:pt idx="319">
                  <c:v>30075</c:v>
                </c:pt>
                <c:pt idx="320">
                  <c:v>24735</c:v>
                </c:pt>
                <c:pt idx="321">
                  <c:v>23272</c:v>
                </c:pt>
                <c:pt idx="322">
                  <c:v>30851</c:v>
                </c:pt>
                <c:pt idx="323">
                  <c:v>29677</c:v>
                </c:pt>
                <c:pt idx="324">
                  <c:v>35468</c:v>
                </c:pt>
                <c:pt idx="325">
                  <c:v>35729</c:v>
                </c:pt>
                <c:pt idx="326">
                  <c:v>30334</c:v>
                </c:pt>
                <c:pt idx="327">
                  <c:v>33278</c:v>
                </c:pt>
                <c:pt idx="328">
                  <c:v>32326</c:v>
                </c:pt>
                <c:pt idx="329">
                  <c:v>53711</c:v>
                </c:pt>
                <c:pt idx="330">
                  <c:v>52281</c:v>
                </c:pt>
                <c:pt idx="331">
                  <c:v>41012</c:v>
                </c:pt>
                <c:pt idx="332">
                  <c:v>43608</c:v>
                </c:pt>
                <c:pt idx="333">
                  <c:v>46474</c:v>
                </c:pt>
                <c:pt idx="334">
                  <c:v>37892</c:v>
                </c:pt>
                <c:pt idx="335">
                  <c:v>32659</c:v>
                </c:pt>
                <c:pt idx="336">
                  <c:v>39069</c:v>
                </c:pt>
                <c:pt idx="337">
                  <c:v>34039</c:v>
                </c:pt>
                <c:pt idx="338">
                  <c:v>44175</c:v>
                </c:pt>
                <c:pt idx="339">
                  <c:v>30375</c:v>
                </c:pt>
                <c:pt idx="340">
                  <c:v>50141</c:v>
                </c:pt>
                <c:pt idx="341">
                  <c:v>33170</c:v>
                </c:pt>
                <c:pt idx="342">
                  <c:v>31245</c:v>
                </c:pt>
                <c:pt idx="343">
                  <c:v>30921</c:v>
                </c:pt>
                <c:pt idx="344">
                  <c:v>13410</c:v>
                </c:pt>
                <c:pt idx="345">
                  <c:v>61016</c:v>
                </c:pt>
                <c:pt idx="346">
                  <c:v>53341</c:v>
                </c:pt>
                <c:pt idx="347">
                  <c:v>45352</c:v>
                </c:pt>
                <c:pt idx="348">
                  <c:v>18442</c:v>
                </c:pt>
                <c:pt idx="349">
                  <c:v>42631</c:v>
                </c:pt>
                <c:pt idx="350">
                  <c:v>29892</c:v>
                </c:pt>
                <c:pt idx="351">
                  <c:v>36385</c:v>
                </c:pt>
                <c:pt idx="352">
                  <c:v>50030</c:v>
                </c:pt>
                <c:pt idx="353">
                  <c:v>52636</c:v>
                </c:pt>
                <c:pt idx="354">
                  <c:v>49685</c:v>
                </c:pt>
                <c:pt idx="355">
                  <c:v>39839</c:v>
                </c:pt>
                <c:pt idx="356">
                  <c:v>36487</c:v>
                </c:pt>
                <c:pt idx="357">
                  <c:v>33751</c:v>
                </c:pt>
                <c:pt idx="358">
                  <c:v>35930</c:v>
                </c:pt>
                <c:pt idx="359">
                  <c:v>42655</c:v>
                </c:pt>
                <c:pt idx="360">
                  <c:v>40622</c:v>
                </c:pt>
                <c:pt idx="361">
                  <c:v>42229</c:v>
                </c:pt>
                <c:pt idx="362">
                  <c:v>30699</c:v>
                </c:pt>
                <c:pt idx="363">
                  <c:v>23794</c:v>
                </c:pt>
                <c:pt idx="364">
                  <c:v>22403</c:v>
                </c:pt>
                <c:pt idx="365">
                  <c:v>19673</c:v>
                </c:pt>
                <c:pt idx="366">
                  <c:v>23024</c:v>
                </c:pt>
                <c:pt idx="367">
                  <c:v>22972</c:v>
                </c:pt>
                <c:pt idx="368">
                  <c:v>24111</c:v>
                </c:pt>
                <c:pt idx="369">
                  <c:v>27007</c:v>
                </c:pt>
                <c:pt idx="370">
                  <c:v>17028</c:v>
                </c:pt>
                <c:pt idx="371">
                  <c:v>16728</c:v>
                </c:pt>
                <c:pt idx="372">
                  <c:v>16696</c:v>
                </c:pt>
                <c:pt idx="373">
                  <c:v>19337</c:v>
                </c:pt>
                <c:pt idx="374">
                  <c:v>18427</c:v>
                </c:pt>
                <c:pt idx="375">
                  <c:v>18974</c:v>
                </c:pt>
                <c:pt idx="376">
                  <c:v>15358</c:v>
                </c:pt>
                <c:pt idx="377">
                  <c:v>12064</c:v>
                </c:pt>
                <c:pt idx="378">
                  <c:v>10501</c:v>
                </c:pt>
                <c:pt idx="379">
                  <c:v>13176</c:v>
                </c:pt>
                <c:pt idx="380">
                  <c:v>14021</c:v>
                </c:pt>
                <c:pt idx="381">
                  <c:v>12394</c:v>
                </c:pt>
                <c:pt idx="382">
                  <c:v>15064</c:v>
                </c:pt>
                <c:pt idx="383">
                  <c:v>10414</c:v>
                </c:pt>
                <c:pt idx="384">
                  <c:v>8251</c:v>
                </c:pt>
                <c:pt idx="385">
                  <c:v>8390</c:v>
                </c:pt>
                <c:pt idx="386">
                  <c:v>8575</c:v>
                </c:pt>
                <c:pt idx="387">
                  <c:v>10059</c:v>
                </c:pt>
                <c:pt idx="388">
                  <c:v>9421</c:v>
                </c:pt>
                <c:pt idx="389">
                  <c:v>8842</c:v>
                </c:pt>
                <c:pt idx="390">
                  <c:v>6487</c:v>
                </c:pt>
                <c:pt idx="391">
                  <c:v>5692</c:v>
                </c:pt>
                <c:pt idx="392">
                  <c:v>4090</c:v>
                </c:pt>
                <c:pt idx="393">
                  <c:v>5573</c:v>
                </c:pt>
                <c:pt idx="394">
                  <c:v>6798</c:v>
                </c:pt>
                <c:pt idx="395">
                  <c:v>6668</c:v>
                </c:pt>
                <c:pt idx="396">
                  <c:v>6760</c:v>
                </c:pt>
                <c:pt idx="397">
                  <c:v>4665</c:v>
                </c:pt>
                <c:pt idx="398">
                  <c:v>3447</c:v>
                </c:pt>
                <c:pt idx="399">
                  <c:v>5303</c:v>
                </c:pt>
                <c:pt idx="400">
                  <c:v>4965</c:v>
                </c:pt>
                <c:pt idx="401">
                  <c:v>5400</c:v>
                </c:pt>
                <c:pt idx="402">
                  <c:v>5151</c:v>
                </c:pt>
                <c:pt idx="403">
                  <c:v>4685</c:v>
                </c:pt>
                <c:pt idx="404">
                  <c:v>3516</c:v>
                </c:pt>
                <c:pt idx="405">
                  <c:v>2533</c:v>
                </c:pt>
                <c:pt idx="406">
                  <c:v>3352</c:v>
                </c:pt>
                <c:pt idx="407">
                  <c:v>3504</c:v>
                </c:pt>
                <c:pt idx="408">
                  <c:v>4659</c:v>
                </c:pt>
                <c:pt idx="409">
                  <c:v>4452</c:v>
                </c:pt>
                <c:pt idx="410">
                  <c:v>3816</c:v>
                </c:pt>
                <c:pt idx="411">
                  <c:v>3258</c:v>
                </c:pt>
                <c:pt idx="412">
                  <c:v>2614</c:v>
                </c:pt>
                <c:pt idx="413">
                  <c:v>6412</c:v>
                </c:pt>
                <c:pt idx="414">
                  <c:v>3184</c:v>
                </c:pt>
                <c:pt idx="415">
                  <c:v>3471</c:v>
                </c:pt>
                <c:pt idx="416">
                  <c:v>3230</c:v>
                </c:pt>
                <c:pt idx="417">
                  <c:v>2772</c:v>
                </c:pt>
                <c:pt idx="418">
                  <c:v>2460</c:v>
                </c:pt>
                <c:pt idx="419">
                  <c:v>1260</c:v>
                </c:pt>
                <c:pt idx="420">
                  <c:v>2441</c:v>
                </c:pt>
                <c:pt idx="421">
                  <c:v>3038</c:v>
                </c:pt>
                <c:pt idx="422">
                  <c:v>3287</c:v>
                </c:pt>
                <c:pt idx="423">
                  <c:v>3107</c:v>
                </c:pt>
                <c:pt idx="424">
                  <c:v>3350</c:v>
                </c:pt>
                <c:pt idx="425">
                  <c:v>2000</c:v>
                </c:pt>
                <c:pt idx="426">
                  <c:v>1823</c:v>
                </c:pt>
                <c:pt idx="427">
                  <c:v>1955</c:v>
                </c:pt>
                <c:pt idx="428">
                  <c:v>2251</c:v>
                </c:pt>
                <c:pt idx="429">
                  <c:v>2608</c:v>
                </c:pt>
                <c:pt idx="430">
                  <c:v>3278</c:v>
                </c:pt>
                <c:pt idx="431">
                  <c:v>2998</c:v>
                </c:pt>
                <c:pt idx="432">
                  <c:v>2277</c:v>
                </c:pt>
                <c:pt idx="433">
                  <c:v>1996</c:v>
                </c:pt>
                <c:pt idx="434">
                  <c:v>1962</c:v>
                </c:pt>
                <c:pt idx="435">
                  <c:v>2234</c:v>
                </c:pt>
                <c:pt idx="436">
                  <c:v>2414</c:v>
                </c:pt>
                <c:pt idx="437">
                  <c:v>4877</c:v>
                </c:pt>
                <c:pt idx="438">
                  <c:v>2400</c:v>
                </c:pt>
                <c:pt idx="439">
                  <c:v>2112</c:v>
                </c:pt>
                <c:pt idx="440">
                  <c:v>1367</c:v>
                </c:pt>
                <c:pt idx="441">
                  <c:v>2229</c:v>
                </c:pt>
                <c:pt idx="442">
                  <c:v>2093</c:v>
                </c:pt>
                <c:pt idx="443">
                  <c:v>2606</c:v>
                </c:pt>
                <c:pt idx="444">
                  <c:v>4466</c:v>
                </c:pt>
                <c:pt idx="445">
                  <c:v>4954</c:v>
                </c:pt>
                <c:pt idx="446">
                  <c:v>2649</c:v>
                </c:pt>
                <c:pt idx="447">
                  <c:v>1568</c:v>
                </c:pt>
                <c:pt idx="448">
                  <c:v>2487</c:v>
                </c:pt>
                <c:pt idx="449">
                  <c:v>2016</c:v>
                </c:pt>
                <c:pt idx="450">
                  <c:v>2451</c:v>
                </c:pt>
                <c:pt idx="451">
                  <c:v>2763</c:v>
                </c:pt>
                <c:pt idx="452">
                  <c:v>2667</c:v>
                </c:pt>
                <c:pt idx="453">
                  <c:v>1916</c:v>
                </c:pt>
                <c:pt idx="454">
                  <c:v>1606</c:v>
                </c:pt>
                <c:pt idx="455">
                  <c:v>2126</c:v>
                </c:pt>
                <c:pt idx="456">
                  <c:v>2411</c:v>
                </c:pt>
                <c:pt idx="457">
                  <c:v>1818</c:v>
                </c:pt>
                <c:pt idx="458">
                  <c:v>1229</c:v>
                </c:pt>
                <c:pt idx="459">
                  <c:v>1739</c:v>
                </c:pt>
                <c:pt idx="460">
                  <c:v>2116</c:v>
                </c:pt>
                <c:pt idx="461">
                  <c:v>1445</c:v>
                </c:pt>
                <c:pt idx="462">
                  <c:v>1593</c:v>
                </c:pt>
                <c:pt idx="463">
                  <c:v>1457</c:v>
                </c:pt>
                <c:pt idx="464">
                  <c:v>1897</c:v>
                </c:pt>
                <c:pt idx="465">
                  <c:v>2094</c:v>
                </c:pt>
                <c:pt idx="466">
                  <c:v>2254</c:v>
                </c:pt>
                <c:pt idx="467">
                  <c:v>1512</c:v>
                </c:pt>
                <c:pt idx="468">
                  <c:v>1349</c:v>
                </c:pt>
                <c:pt idx="469">
                  <c:v>1388</c:v>
                </c:pt>
                <c:pt idx="470">
                  <c:v>1547</c:v>
                </c:pt>
                <c:pt idx="471">
                  <c:v>2471</c:v>
                </c:pt>
                <c:pt idx="472">
                  <c:v>1945</c:v>
                </c:pt>
                <c:pt idx="473">
                  <c:v>1853</c:v>
                </c:pt>
                <c:pt idx="474">
                  <c:v>1377</c:v>
                </c:pt>
                <c:pt idx="475">
                  <c:v>1045</c:v>
                </c:pt>
                <c:pt idx="476">
                  <c:v>1231</c:v>
                </c:pt>
                <c:pt idx="477">
                  <c:v>1443</c:v>
                </c:pt>
                <c:pt idx="478">
                  <c:v>2034</c:v>
                </c:pt>
                <c:pt idx="479">
                  <c:v>1864</c:v>
                </c:pt>
                <c:pt idx="480">
                  <c:v>1370</c:v>
                </c:pt>
                <c:pt idx="481">
                  <c:v>995</c:v>
                </c:pt>
                <c:pt idx="482">
                  <c:v>687</c:v>
                </c:pt>
                <c:pt idx="483">
                  <c:v>959</c:v>
                </c:pt>
                <c:pt idx="484">
                  <c:v>1292</c:v>
                </c:pt>
                <c:pt idx="485">
                  <c:v>1627</c:v>
                </c:pt>
                <c:pt idx="486">
                  <c:v>1186</c:v>
                </c:pt>
                <c:pt idx="487">
                  <c:v>1308</c:v>
                </c:pt>
                <c:pt idx="488">
                  <c:v>1081</c:v>
                </c:pt>
                <c:pt idx="489">
                  <c:v>618</c:v>
                </c:pt>
                <c:pt idx="490">
                  <c:v>1155</c:v>
                </c:pt>
                <c:pt idx="491">
                  <c:v>1418</c:v>
                </c:pt>
                <c:pt idx="492">
                  <c:v>4864</c:v>
                </c:pt>
                <c:pt idx="493">
                  <c:v>1210</c:v>
                </c:pt>
                <c:pt idx="494">
                  <c:v>1079</c:v>
                </c:pt>
                <c:pt idx="495">
                  <c:v>644</c:v>
                </c:pt>
                <c:pt idx="496">
                  <c:v>423</c:v>
                </c:pt>
                <c:pt idx="497">
                  <c:v>461</c:v>
                </c:pt>
                <c:pt idx="498">
                  <c:v>773</c:v>
                </c:pt>
                <c:pt idx="499">
                  <c:v>1047</c:v>
                </c:pt>
                <c:pt idx="500">
                  <c:v>1157</c:v>
                </c:pt>
                <c:pt idx="501">
                  <c:v>1101</c:v>
                </c:pt>
                <c:pt idx="502">
                  <c:v>874</c:v>
                </c:pt>
                <c:pt idx="503">
                  <c:v>792</c:v>
                </c:pt>
                <c:pt idx="504">
                  <c:v>846</c:v>
                </c:pt>
                <c:pt idx="505">
                  <c:v>856</c:v>
                </c:pt>
                <c:pt idx="506">
                  <c:v>1136</c:v>
                </c:pt>
                <c:pt idx="507">
                  <c:v>1032</c:v>
                </c:pt>
                <c:pt idx="508">
                  <c:v>942</c:v>
                </c:pt>
                <c:pt idx="509">
                  <c:v>827</c:v>
                </c:pt>
                <c:pt idx="510">
                  <c:v>628</c:v>
                </c:pt>
                <c:pt idx="511">
                  <c:v>699</c:v>
                </c:pt>
                <c:pt idx="512">
                  <c:v>829</c:v>
                </c:pt>
                <c:pt idx="513">
                  <c:v>1295</c:v>
                </c:pt>
                <c:pt idx="514">
                  <c:v>1176</c:v>
                </c:pt>
                <c:pt idx="515">
                  <c:v>956</c:v>
                </c:pt>
                <c:pt idx="516">
                  <c:v>1123</c:v>
                </c:pt>
                <c:pt idx="517">
                  <c:v>635</c:v>
                </c:pt>
                <c:pt idx="518">
                  <c:v>787</c:v>
                </c:pt>
                <c:pt idx="519">
                  <c:v>1419</c:v>
                </c:pt>
                <c:pt idx="520">
                  <c:v>2015</c:v>
                </c:pt>
                <c:pt idx="521">
                  <c:v>1683</c:v>
                </c:pt>
                <c:pt idx="522">
                  <c:v>2251</c:v>
                </c:pt>
                <c:pt idx="523">
                  <c:v>1256</c:v>
                </c:pt>
                <c:pt idx="524">
                  <c:v>762</c:v>
                </c:pt>
                <c:pt idx="525">
                  <c:v>-4359</c:v>
                </c:pt>
                <c:pt idx="526">
                  <c:v>1698</c:v>
                </c:pt>
                <c:pt idx="527">
                  <c:v>1792</c:v>
                </c:pt>
                <c:pt idx="528">
                  <c:v>0</c:v>
                </c:pt>
                <c:pt idx="529">
                  <c:v>0</c:v>
                </c:pt>
                <c:pt idx="530">
                  <c:v>0</c:v>
                </c:pt>
                <c:pt idx="531">
                  <c:v>5730</c:v>
                </c:pt>
                <c:pt idx="532">
                  <c:v>1332</c:v>
                </c:pt>
                <c:pt idx="533">
                  <c:v>1416</c:v>
                </c:pt>
                <c:pt idx="534">
                  <c:v>2411</c:v>
                </c:pt>
                <c:pt idx="535">
                  <c:v>0</c:v>
                </c:pt>
                <c:pt idx="536">
                  <c:v>0</c:v>
                </c:pt>
                <c:pt idx="537">
                  <c:v>8910</c:v>
                </c:pt>
                <c:pt idx="538">
                  <c:v>3256</c:v>
                </c:pt>
                <c:pt idx="539">
                  <c:v>3093</c:v>
                </c:pt>
                <c:pt idx="540">
                  <c:v>3622</c:v>
                </c:pt>
                <c:pt idx="541">
                  <c:v>4651</c:v>
                </c:pt>
                <c:pt idx="542">
                  <c:v>0</c:v>
                </c:pt>
                <c:pt idx="543">
                  <c:v>0</c:v>
                </c:pt>
                <c:pt idx="544">
                  <c:v>14097</c:v>
                </c:pt>
                <c:pt idx="545">
                  <c:v>4723</c:v>
                </c:pt>
                <c:pt idx="546">
                  <c:v>5285</c:v>
                </c:pt>
                <c:pt idx="547">
                  <c:v>10962</c:v>
                </c:pt>
                <c:pt idx="548">
                  <c:v>7984</c:v>
                </c:pt>
                <c:pt idx="549">
                  <c:v>0</c:v>
                </c:pt>
                <c:pt idx="550">
                  <c:v>0</c:v>
                </c:pt>
                <c:pt idx="551">
                  <c:v>21940</c:v>
                </c:pt>
                <c:pt idx="552">
                  <c:v>7731</c:v>
                </c:pt>
                <c:pt idx="553">
                  <c:v>6849</c:v>
                </c:pt>
                <c:pt idx="554">
                  <c:v>10778</c:v>
                </c:pt>
                <c:pt idx="555">
                  <c:v>10356</c:v>
                </c:pt>
                <c:pt idx="556">
                  <c:v>0</c:v>
                </c:pt>
                <c:pt idx="557">
                  <c:v>0</c:v>
                </c:pt>
                <c:pt idx="558">
                  <c:v>33407</c:v>
                </c:pt>
                <c:pt idx="559">
                  <c:v>7318</c:v>
                </c:pt>
                <c:pt idx="560">
                  <c:v>8552</c:v>
                </c:pt>
                <c:pt idx="561">
                  <c:v>13042</c:v>
                </c:pt>
                <c:pt idx="562">
                  <c:v>14402</c:v>
                </c:pt>
                <c:pt idx="563">
                  <c:v>12916</c:v>
                </c:pt>
                <c:pt idx="564">
                  <c:v>13271</c:v>
                </c:pt>
                <c:pt idx="565">
                  <c:v>10425</c:v>
                </c:pt>
                <c:pt idx="566">
                  <c:v>9625</c:v>
                </c:pt>
                <c:pt idx="567">
                  <c:v>9925</c:v>
                </c:pt>
                <c:pt idx="568">
                  <c:v>10450</c:v>
                </c:pt>
                <c:pt idx="569">
                  <c:v>14099</c:v>
                </c:pt>
                <c:pt idx="570">
                  <c:v>14479</c:v>
                </c:pt>
                <c:pt idx="571">
                  <c:v>13472</c:v>
                </c:pt>
                <c:pt idx="572">
                  <c:v>11437</c:v>
                </c:pt>
                <c:pt idx="573">
                  <c:v>9748</c:v>
                </c:pt>
                <c:pt idx="574">
                  <c:v>14317</c:v>
                </c:pt>
                <c:pt idx="575">
                  <c:v>22651</c:v>
                </c:pt>
                <c:pt idx="576">
                  <c:v>14716</c:v>
                </c:pt>
                <c:pt idx="577">
                  <c:v>13613</c:v>
                </c:pt>
                <c:pt idx="578">
                  <c:v>14564</c:v>
                </c:pt>
                <c:pt idx="579">
                  <c:v>10274</c:v>
                </c:pt>
                <c:pt idx="580">
                  <c:v>10401</c:v>
                </c:pt>
                <c:pt idx="581">
                  <c:v>11899</c:v>
                </c:pt>
                <c:pt idx="582">
                  <c:v>17375</c:v>
                </c:pt>
                <c:pt idx="583">
                  <c:v>13785</c:v>
                </c:pt>
                <c:pt idx="584">
                  <c:v>15157</c:v>
                </c:pt>
                <c:pt idx="585">
                  <c:v>11828</c:v>
                </c:pt>
                <c:pt idx="586">
                  <c:v>14968</c:v>
                </c:pt>
                <c:pt idx="587">
                  <c:v>9606</c:v>
                </c:pt>
                <c:pt idx="588">
                  <c:v>23387</c:v>
                </c:pt>
                <c:pt idx="589">
                  <c:v>15339</c:v>
                </c:pt>
                <c:pt idx="590">
                  <c:v>11742</c:v>
                </c:pt>
                <c:pt idx="591">
                  <c:v>9318</c:v>
                </c:pt>
                <c:pt idx="592">
                  <c:v>14267</c:v>
                </c:pt>
                <c:pt idx="593">
                  <c:v>8866</c:v>
                </c:pt>
                <c:pt idx="594">
                  <c:v>7523</c:v>
                </c:pt>
                <c:pt idx="595">
                  <c:v>7274</c:v>
                </c:pt>
                <c:pt idx="596">
                  <c:v>11638</c:v>
                </c:pt>
                <c:pt idx="597">
                  <c:v>9244</c:v>
                </c:pt>
                <c:pt idx="598">
                  <c:v>13463</c:v>
                </c:pt>
                <c:pt idx="599">
                  <c:v>9045</c:v>
                </c:pt>
                <c:pt idx="600">
                  <c:v>6842</c:v>
                </c:pt>
                <c:pt idx="601">
                  <c:v>11851</c:v>
                </c:pt>
                <c:pt idx="602">
                  <c:v>7760</c:v>
                </c:pt>
                <c:pt idx="603">
                  <c:v>13885</c:v>
                </c:pt>
                <c:pt idx="604">
                  <c:v>9543</c:v>
                </c:pt>
                <c:pt idx="605">
                  <c:v>9385</c:v>
                </c:pt>
                <c:pt idx="606">
                  <c:v>9038</c:v>
                </c:pt>
                <c:pt idx="607">
                  <c:v>6193</c:v>
                </c:pt>
                <c:pt idx="608">
                  <c:v>6032</c:v>
                </c:pt>
                <c:pt idx="609">
                  <c:v>6579</c:v>
                </c:pt>
                <c:pt idx="610">
                  <c:v>11543</c:v>
                </c:pt>
                <c:pt idx="611">
                  <c:v>7276</c:v>
                </c:pt>
                <c:pt idx="612">
                  <c:v>0</c:v>
                </c:pt>
                <c:pt idx="613">
                  <c:v>0</c:v>
                </c:pt>
                <c:pt idx="614">
                  <c:v>22969</c:v>
                </c:pt>
                <c:pt idx="615">
                  <c:v>4753</c:v>
                </c:pt>
                <c:pt idx="616">
                  <c:v>6493</c:v>
                </c:pt>
                <c:pt idx="617">
                  <c:v>10221</c:v>
                </c:pt>
                <c:pt idx="618">
                  <c:v>7869</c:v>
                </c:pt>
                <c:pt idx="619">
                  <c:v>0</c:v>
                </c:pt>
                <c:pt idx="620">
                  <c:v>0</c:v>
                </c:pt>
                <c:pt idx="621">
                  <c:v>18998</c:v>
                </c:pt>
                <c:pt idx="622">
                  <c:v>3752</c:v>
                </c:pt>
                <c:pt idx="623">
                  <c:v>5386</c:v>
                </c:pt>
                <c:pt idx="624">
                  <c:v>8440</c:v>
                </c:pt>
                <c:pt idx="625">
                  <c:v>6710</c:v>
                </c:pt>
                <c:pt idx="626">
                  <c:v>0</c:v>
                </c:pt>
                <c:pt idx="627">
                  <c:v>0</c:v>
                </c:pt>
                <c:pt idx="628">
                  <c:v>16921</c:v>
                </c:pt>
                <c:pt idx="629">
                  <c:v>4091</c:v>
                </c:pt>
                <c:pt idx="630">
                  <c:v>4034</c:v>
                </c:pt>
                <c:pt idx="631">
                  <c:v>7263</c:v>
                </c:pt>
                <c:pt idx="632">
                  <c:v>6188</c:v>
                </c:pt>
                <c:pt idx="633">
                  <c:v>0</c:v>
                </c:pt>
                <c:pt idx="634">
                  <c:v>0</c:v>
                </c:pt>
                <c:pt idx="635">
                  <c:v>16764</c:v>
                </c:pt>
                <c:pt idx="636">
                  <c:v>4081</c:v>
                </c:pt>
                <c:pt idx="637">
                  <c:v>3070</c:v>
                </c:pt>
                <c:pt idx="638">
                  <c:v>8407</c:v>
                </c:pt>
                <c:pt idx="639">
                  <c:v>6093</c:v>
                </c:pt>
                <c:pt idx="640">
                  <c:v>0</c:v>
                </c:pt>
                <c:pt idx="641">
                  <c:v>0</c:v>
                </c:pt>
                <c:pt idx="642">
                  <c:v>0</c:v>
                </c:pt>
                <c:pt idx="643">
                  <c:v>24563</c:v>
                </c:pt>
                <c:pt idx="644">
                  <c:v>4378</c:v>
                </c:pt>
                <c:pt idx="645">
                  <c:v>8770</c:v>
                </c:pt>
                <c:pt idx="646">
                  <c:v>7098</c:v>
                </c:pt>
                <c:pt idx="647">
                  <c:v>0</c:v>
                </c:pt>
                <c:pt idx="648">
                  <c:v>0</c:v>
                </c:pt>
                <c:pt idx="649">
                  <c:v>19351</c:v>
                </c:pt>
                <c:pt idx="650">
                  <c:v>4209</c:v>
                </c:pt>
                <c:pt idx="651">
                  <c:v>3518</c:v>
                </c:pt>
                <c:pt idx="652">
                  <c:v>9711</c:v>
                </c:pt>
                <c:pt idx="653">
                  <c:v>8012</c:v>
                </c:pt>
                <c:pt idx="654">
                  <c:v>0</c:v>
                </c:pt>
                <c:pt idx="655">
                  <c:v>0</c:v>
                </c:pt>
                <c:pt idx="656">
                  <c:v>18893</c:v>
                </c:pt>
                <c:pt idx="657">
                  <c:v>3945</c:v>
                </c:pt>
                <c:pt idx="658">
                  <c:v>3716</c:v>
                </c:pt>
                <c:pt idx="659">
                  <c:v>8727</c:v>
                </c:pt>
                <c:pt idx="660">
                  <c:v>0</c:v>
                </c:pt>
                <c:pt idx="661">
                  <c:v>11996</c:v>
                </c:pt>
                <c:pt idx="662">
                  <c:v>0</c:v>
                </c:pt>
                <c:pt idx="663">
                  <c:v>8410</c:v>
                </c:pt>
                <c:pt idx="664">
                  <c:v>4515</c:v>
                </c:pt>
                <c:pt idx="665">
                  <c:v>3912</c:v>
                </c:pt>
                <c:pt idx="666">
                  <c:v>7799</c:v>
                </c:pt>
                <c:pt idx="667">
                  <c:v>5327</c:v>
                </c:pt>
                <c:pt idx="668">
                  <c:v>0</c:v>
                </c:pt>
                <c:pt idx="669">
                  <c:v>0</c:v>
                </c:pt>
                <c:pt idx="670">
                  <c:v>15344</c:v>
                </c:pt>
                <c:pt idx="671">
                  <c:v>4163</c:v>
                </c:pt>
                <c:pt idx="672">
                  <c:v>3063</c:v>
                </c:pt>
                <c:pt idx="673">
                  <c:v>4195</c:v>
                </c:pt>
                <c:pt idx="674">
                  <c:v>4195</c:v>
                </c:pt>
                <c:pt idx="675">
                  <c:v>4195</c:v>
                </c:pt>
                <c:pt idx="676">
                  <c:v>4195</c:v>
                </c:pt>
                <c:pt idx="677">
                  <c:v>4196</c:v>
                </c:pt>
                <c:pt idx="678">
                  <c:v>4667</c:v>
                </c:pt>
                <c:pt idx="679">
                  <c:v>3654</c:v>
                </c:pt>
                <c:pt idx="680">
                  <c:v>11020</c:v>
                </c:pt>
                <c:pt idx="681">
                  <c:v>7612</c:v>
                </c:pt>
                <c:pt idx="682">
                  <c:v>0</c:v>
                </c:pt>
                <c:pt idx="683">
                  <c:v>0</c:v>
                </c:pt>
                <c:pt idx="684">
                  <c:v>22406</c:v>
                </c:pt>
                <c:pt idx="685">
                  <c:v>6134</c:v>
                </c:pt>
                <c:pt idx="686">
                  <c:v>4672</c:v>
                </c:pt>
                <c:pt idx="687">
                  <c:v>8847</c:v>
                </c:pt>
                <c:pt idx="688">
                  <c:v>6252</c:v>
                </c:pt>
                <c:pt idx="689">
                  <c:v>0</c:v>
                </c:pt>
                <c:pt idx="690">
                  <c:v>0</c:v>
                </c:pt>
                <c:pt idx="691">
                  <c:v>18905</c:v>
                </c:pt>
                <c:pt idx="692">
                  <c:v>5476</c:v>
                </c:pt>
                <c:pt idx="693">
                  <c:v>4416</c:v>
                </c:pt>
                <c:pt idx="694">
                  <c:v>9094</c:v>
                </c:pt>
                <c:pt idx="695">
                  <c:v>7293</c:v>
                </c:pt>
                <c:pt idx="696">
                  <c:v>0</c:v>
                </c:pt>
                <c:pt idx="697">
                  <c:v>0</c:v>
                </c:pt>
                <c:pt idx="698">
                  <c:v>26273</c:v>
                </c:pt>
                <c:pt idx="699">
                  <c:v>7766</c:v>
                </c:pt>
                <c:pt idx="700">
                  <c:v>10903</c:v>
                </c:pt>
                <c:pt idx="701">
                  <c:v>20417</c:v>
                </c:pt>
                <c:pt idx="702">
                  <c:v>20401</c:v>
                </c:pt>
                <c:pt idx="703">
                  <c:v>0</c:v>
                </c:pt>
                <c:pt idx="704">
                  <c:v>0</c:v>
                </c:pt>
                <c:pt idx="705">
                  <c:v>0</c:v>
                </c:pt>
                <c:pt idx="706">
                  <c:v>86634</c:v>
                </c:pt>
                <c:pt idx="707">
                  <c:v>20748</c:v>
                </c:pt>
                <c:pt idx="708">
                  <c:v>49598</c:v>
                </c:pt>
                <c:pt idx="709">
                  <c:v>56367</c:v>
                </c:pt>
              </c:numCache>
            </c:numRef>
          </c:val>
          <c:smooth val="0"/>
          <c:extLst>
            <c:ext xmlns:c16="http://schemas.microsoft.com/office/drawing/2014/chart" uri="{C3380CC4-5D6E-409C-BE32-E72D297353CC}">
              <c16:uniqueId val="{00000000-A9CB-436F-B415-B93B39F81A03}"/>
            </c:ext>
          </c:extLst>
        </c:ser>
        <c:ser>
          <c:idx val="1"/>
          <c:order val="1"/>
          <c:tx>
            <c:strRef>
              <c:f>CA!$C$1</c:f>
              <c:strCache>
                <c:ptCount val="1"/>
                <c:pt idx="0">
                  <c:v>7-Day Avg.</c:v>
                </c:pt>
              </c:strCache>
            </c:strRef>
          </c:tx>
          <c:spPr>
            <a:ln w="50800" cap="rnd">
              <a:solidFill>
                <a:schemeClr val="accent5"/>
              </a:solidFill>
              <a:round/>
            </a:ln>
            <a:effectLst>
              <a:outerShdw blurRad="50800" dist="38100" dir="2700000" algn="tl" rotWithShape="0">
                <a:prstClr val="black">
                  <a:alpha val="40000"/>
                </a:prstClr>
              </a:outerShdw>
            </a:effectLst>
          </c:spPr>
          <c:marker>
            <c:symbol val="none"/>
          </c:marker>
          <c:cat>
            <c:numRef>
              <c:f>CA!$A$2:$A$711</c:f>
              <c:numCache>
                <c:formatCode>m/d/yyyy</c:formatCode>
                <c:ptCount val="710"/>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pt idx="513">
                  <c:v>44365</c:v>
                </c:pt>
                <c:pt idx="514">
                  <c:v>44366</c:v>
                </c:pt>
                <c:pt idx="515">
                  <c:v>44367</c:v>
                </c:pt>
                <c:pt idx="516">
                  <c:v>44368</c:v>
                </c:pt>
                <c:pt idx="517">
                  <c:v>44369</c:v>
                </c:pt>
                <c:pt idx="518">
                  <c:v>44370</c:v>
                </c:pt>
                <c:pt idx="519">
                  <c:v>44371</c:v>
                </c:pt>
                <c:pt idx="520">
                  <c:v>44372</c:v>
                </c:pt>
                <c:pt idx="521">
                  <c:v>44373</c:v>
                </c:pt>
                <c:pt idx="522">
                  <c:v>44374</c:v>
                </c:pt>
                <c:pt idx="523">
                  <c:v>44375</c:v>
                </c:pt>
                <c:pt idx="524">
                  <c:v>44376</c:v>
                </c:pt>
                <c:pt idx="525">
                  <c:v>44377</c:v>
                </c:pt>
                <c:pt idx="526">
                  <c:v>44378</c:v>
                </c:pt>
                <c:pt idx="527">
                  <c:v>44379</c:v>
                </c:pt>
                <c:pt idx="528">
                  <c:v>44380</c:v>
                </c:pt>
                <c:pt idx="529">
                  <c:v>44381</c:v>
                </c:pt>
                <c:pt idx="530">
                  <c:v>44382</c:v>
                </c:pt>
                <c:pt idx="531">
                  <c:v>44383</c:v>
                </c:pt>
                <c:pt idx="532">
                  <c:v>44384</c:v>
                </c:pt>
                <c:pt idx="533">
                  <c:v>44385</c:v>
                </c:pt>
                <c:pt idx="534">
                  <c:v>44386</c:v>
                </c:pt>
                <c:pt idx="535">
                  <c:v>44387</c:v>
                </c:pt>
                <c:pt idx="536">
                  <c:v>44388</c:v>
                </c:pt>
                <c:pt idx="537">
                  <c:v>44389</c:v>
                </c:pt>
                <c:pt idx="538">
                  <c:v>44390</c:v>
                </c:pt>
                <c:pt idx="539">
                  <c:v>44391</c:v>
                </c:pt>
                <c:pt idx="540">
                  <c:v>44392</c:v>
                </c:pt>
                <c:pt idx="541">
                  <c:v>44393</c:v>
                </c:pt>
                <c:pt idx="542">
                  <c:v>44394</c:v>
                </c:pt>
                <c:pt idx="543">
                  <c:v>44395</c:v>
                </c:pt>
                <c:pt idx="544">
                  <c:v>44396</c:v>
                </c:pt>
                <c:pt idx="545">
                  <c:v>44397</c:v>
                </c:pt>
                <c:pt idx="546">
                  <c:v>44398</c:v>
                </c:pt>
                <c:pt idx="547">
                  <c:v>44399</c:v>
                </c:pt>
                <c:pt idx="548">
                  <c:v>44400</c:v>
                </c:pt>
                <c:pt idx="549">
                  <c:v>44401</c:v>
                </c:pt>
                <c:pt idx="550">
                  <c:v>44402</c:v>
                </c:pt>
                <c:pt idx="551">
                  <c:v>44403</c:v>
                </c:pt>
                <c:pt idx="552">
                  <c:v>44404</c:v>
                </c:pt>
                <c:pt idx="553">
                  <c:v>44405</c:v>
                </c:pt>
                <c:pt idx="554">
                  <c:v>44406</c:v>
                </c:pt>
                <c:pt idx="555">
                  <c:v>44407</c:v>
                </c:pt>
                <c:pt idx="556">
                  <c:v>44408</c:v>
                </c:pt>
                <c:pt idx="557">
                  <c:v>44409</c:v>
                </c:pt>
                <c:pt idx="558">
                  <c:v>44410</c:v>
                </c:pt>
                <c:pt idx="559">
                  <c:v>44411</c:v>
                </c:pt>
                <c:pt idx="560">
                  <c:v>44412</c:v>
                </c:pt>
                <c:pt idx="561">
                  <c:v>44413</c:v>
                </c:pt>
                <c:pt idx="562">
                  <c:v>44414</c:v>
                </c:pt>
                <c:pt idx="563">
                  <c:v>44415</c:v>
                </c:pt>
                <c:pt idx="564">
                  <c:v>44416</c:v>
                </c:pt>
                <c:pt idx="565">
                  <c:v>44417</c:v>
                </c:pt>
                <c:pt idx="566">
                  <c:v>44418</c:v>
                </c:pt>
                <c:pt idx="567">
                  <c:v>44419</c:v>
                </c:pt>
                <c:pt idx="568">
                  <c:v>44420</c:v>
                </c:pt>
                <c:pt idx="569">
                  <c:v>44421</c:v>
                </c:pt>
                <c:pt idx="570">
                  <c:v>44422</c:v>
                </c:pt>
                <c:pt idx="571">
                  <c:v>44423</c:v>
                </c:pt>
                <c:pt idx="572">
                  <c:v>44424</c:v>
                </c:pt>
                <c:pt idx="573">
                  <c:v>44425</c:v>
                </c:pt>
                <c:pt idx="574">
                  <c:v>44426</c:v>
                </c:pt>
                <c:pt idx="575">
                  <c:v>44427</c:v>
                </c:pt>
                <c:pt idx="576">
                  <c:v>44428</c:v>
                </c:pt>
                <c:pt idx="577">
                  <c:v>44429</c:v>
                </c:pt>
                <c:pt idx="578">
                  <c:v>44430</c:v>
                </c:pt>
                <c:pt idx="579">
                  <c:v>44431</c:v>
                </c:pt>
                <c:pt idx="580">
                  <c:v>44432</c:v>
                </c:pt>
                <c:pt idx="581">
                  <c:v>44433</c:v>
                </c:pt>
                <c:pt idx="582">
                  <c:v>44434</c:v>
                </c:pt>
                <c:pt idx="583">
                  <c:v>44435</c:v>
                </c:pt>
                <c:pt idx="584">
                  <c:v>44436</c:v>
                </c:pt>
                <c:pt idx="585">
                  <c:v>44437</c:v>
                </c:pt>
                <c:pt idx="586">
                  <c:v>44438</c:v>
                </c:pt>
                <c:pt idx="587">
                  <c:v>44439</c:v>
                </c:pt>
                <c:pt idx="588">
                  <c:v>44440</c:v>
                </c:pt>
                <c:pt idx="589">
                  <c:v>44441</c:v>
                </c:pt>
                <c:pt idx="590">
                  <c:v>44442</c:v>
                </c:pt>
                <c:pt idx="591">
                  <c:v>44443</c:v>
                </c:pt>
                <c:pt idx="592">
                  <c:v>44444</c:v>
                </c:pt>
                <c:pt idx="593">
                  <c:v>44445</c:v>
                </c:pt>
                <c:pt idx="594">
                  <c:v>44446</c:v>
                </c:pt>
                <c:pt idx="595">
                  <c:v>44447</c:v>
                </c:pt>
                <c:pt idx="596">
                  <c:v>44448</c:v>
                </c:pt>
                <c:pt idx="597">
                  <c:v>44449</c:v>
                </c:pt>
                <c:pt idx="598">
                  <c:v>44450</c:v>
                </c:pt>
                <c:pt idx="599">
                  <c:v>44451</c:v>
                </c:pt>
                <c:pt idx="600">
                  <c:v>44452</c:v>
                </c:pt>
                <c:pt idx="601">
                  <c:v>44453</c:v>
                </c:pt>
                <c:pt idx="602">
                  <c:v>44454</c:v>
                </c:pt>
                <c:pt idx="603">
                  <c:v>44455</c:v>
                </c:pt>
                <c:pt idx="604">
                  <c:v>44456</c:v>
                </c:pt>
                <c:pt idx="605">
                  <c:v>44457</c:v>
                </c:pt>
                <c:pt idx="606">
                  <c:v>44458</c:v>
                </c:pt>
                <c:pt idx="607">
                  <c:v>44459</c:v>
                </c:pt>
                <c:pt idx="608">
                  <c:v>44460</c:v>
                </c:pt>
                <c:pt idx="609">
                  <c:v>44461</c:v>
                </c:pt>
                <c:pt idx="610">
                  <c:v>44462</c:v>
                </c:pt>
                <c:pt idx="611">
                  <c:v>44463</c:v>
                </c:pt>
                <c:pt idx="612">
                  <c:v>44464</c:v>
                </c:pt>
                <c:pt idx="613">
                  <c:v>44465</c:v>
                </c:pt>
                <c:pt idx="614">
                  <c:v>44466</c:v>
                </c:pt>
                <c:pt idx="615">
                  <c:v>44467</c:v>
                </c:pt>
                <c:pt idx="616">
                  <c:v>44468</c:v>
                </c:pt>
                <c:pt idx="617">
                  <c:v>44469</c:v>
                </c:pt>
                <c:pt idx="618">
                  <c:v>44470</c:v>
                </c:pt>
                <c:pt idx="619">
                  <c:v>44471</c:v>
                </c:pt>
                <c:pt idx="620">
                  <c:v>44472</c:v>
                </c:pt>
                <c:pt idx="621">
                  <c:v>44473</c:v>
                </c:pt>
                <c:pt idx="622">
                  <c:v>44474</c:v>
                </c:pt>
                <c:pt idx="623">
                  <c:v>44475</c:v>
                </c:pt>
                <c:pt idx="624">
                  <c:v>44476</c:v>
                </c:pt>
                <c:pt idx="625">
                  <c:v>44477</c:v>
                </c:pt>
                <c:pt idx="626">
                  <c:v>44478</c:v>
                </c:pt>
                <c:pt idx="627">
                  <c:v>44479</c:v>
                </c:pt>
                <c:pt idx="628">
                  <c:v>44480</c:v>
                </c:pt>
                <c:pt idx="629">
                  <c:v>44481</c:v>
                </c:pt>
                <c:pt idx="630">
                  <c:v>44482</c:v>
                </c:pt>
                <c:pt idx="631">
                  <c:v>44483</c:v>
                </c:pt>
                <c:pt idx="632">
                  <c:v>44484</c:v>
                </c:pt>
                <c:pt idx="633">
                  <c:v>44485</c:v>
                </c:pt>
                <c:pt idx="634">
                  <c:v>44486</c:v>
                </c:pt>
                <c:pt idx="635">
                  <c:v>44487</c:v>
                </c:pt>
                <c:pt idx="636">
                  <c:v>44488</c:v>
                </c:pt>
                <c:pt idx="637">
                  <c:v>44489</c:v>
                </c:pt>
                <c:pt idx="638">
                  <c:v>44490</c:v>
                </c:pt>
                <c:pt idx="639">
                  <c:v>44491</c:v>
                </c:pt>
                <c:pt idx="640">
                  <c:v>44492</c:v>
                </c:pt>
                <c:pt idx="641">
                  <c:v>44493</c:v>
                </c:pt>
                <c:pt idx="642">
                  <c:v>44494</c:v>
                </c:pt>
                <c:pt idx="643">
                  <c:v>44495</c:v>
                </c:pt>
                <c:pt idx="644">
                  <c:v>44496</c:v>
                </c:pt>
                <c:pt idx="645">
                  <c:v>44497</c:v>
                </c:pt>
                <c:pt idx="646">
                  <c:v>44498</c:v>
                </c:pt>
                <c:pt idx="647">
                  <c:v>44499</c:v>
                </c:pt>
                <c:pt idx="648">
                  <c:v>44500</c:v>
                </c:pt>
                <c:pt idx="649">
                  <c:v>44501</c:v>
                </c:pt>
                <c:pt idx="650">
                  <c:v>44502</c:v>
                </c:pt>
                <c:pt idx="651">
                  <c:v>44503</c:v>
                </c:pt>
                <c:pt idx="652">
                  <c:v>44504</c:v>
                </c:pt>
                <c:pt idx="653">
                  <c:v>44505</c:v>
                </c:pt>
                <c:pt idx="654">
                  <c:v>44506</c:v>
                </c:pt>
                <c:pt idx="655">
                  <c:v>44507</c:v>
                </c:pt>
                <c:pt idx="656">
                  <c:v>44508</c:v>
                </c:pt>
                <c:pt idx="657">
                  <c:v>44509</c:v>
                </c:pt>
                <c:pt idx="658">
                  <c:v>44510</c:v>
                </c:pt>
                <c:pt idx="659">
                  <c:v>44511</c:v>
                </c:pt>
                <c:pt idx="660">
                  <c:v>44512</c:v>
                </c:pt>
                <c:pt idx="661">
                  <c:v>44513</c:v>
                </c:pt>
                <c:pt idx="662">
                  <c:v>44514</c:v>
                </c:pt>
                <c:pt idx="663">
                  <c:v>44515</c:v>
                </c:pt>
                <c:pt idx="664">
                  <c:v>44516</c:v>
                </c:pt>
                <c:pt idx="665">
                  <c:v>44517</c:v>
                </c:pt>
                <c:pt idx="666">
                  <c:v>44518</c:v>
                </c:pt>
                <c:pt idx="667">
                  <c:v>44519</c:v>
                </c:pt>
                <c:pt idx="668">
                  <c:v>44520</c:v>
                </c:pt>
                <c:pt idx="669">
                  <c:v>44521</c:v>
                </c:pt>
                <c:pt idx="670">
                  <c:v>44522</c:v>
                </c:pt>
                <c:pt idx="671">
                  <c:v>44523</c:v>
                </c:pt>
                <c:pt idx="672">
                  <c:v>44524</c:v>
                </c:pt>
                <c:pt idx="673">
                  <c:v>44525</c:v>
                </c:pt>
                <c:pt idx="674">
                  <c:v>44526</c:v>
                </c:pt>
                <c:pt idx="675">
                  <c:v>44527</c:v>
                </c:pt>
                <c:pt idx="676">
                  <c:v>44528</c:v>
                </c:pt>
                <c:pt idx="677">
                  <c:v>44529</c:v>
                </c:pt>
                <c:pt idx="678">
                  <c:v>44530</c:v>
                </c:pt>
                <c:pt idx="679">
                  <c:v>44531</c:v>
                </c:pt>
                <c:pt idx="680">
                  <c:v>44532</c:v>
                </c:pt>
                <c:pt idx="681">
                  <c:v>44533</c:v>
                </c:pt>
                <c:pt idx="682">
                  <c:v>44534</c:v>
                </c:pt>
                <c:pt idx="683">
                  <c:v>44535</c:v>
                </c:pt>
                <c:pt idx="684">
                  <c:v>44536</c:v>
                </c:pt>
                <c:pt idx="685">
                  <c:v>44537</c:v>
                </c:pt>
                <c:pt idx="686">
                  <c:v>44538</c:v>
                </c:pt>
                <c:pt idx="687">
                  <c:v>44539</c:v>
                </c:pt>
                <c:pt idx="688">
                  <c:v>44540</c:v>
                </c:pt>
                <c:pt idx="689">
                  <c:v>44541</c:v>
                </c:pt>
                <c:pt idx="690">
                  <c:v>44542</c:v>
                </c:pt>
                <c:pt idx="691">
                  <c:v>44543</c:v>
                </c:pt>
                <c:pt idx="692">
                  <c:v>44544</c:v>
                </c:pt>
                <c:pt idx="693">
                  <c:v>44545</c:v>
                </c:pt>
                <c:pt idx="694">
                  <c:v>44546</c:v>
                </c:pt>
                <c:pt idx="695">
                  <c:v>44547</c:v>
                </c:pt>
                <c:pt idx="696">
                  <c:v>44548</c:v>
                </c:pt>
                <c:pt idx="697">
                  <c:v>44549</c:v>
                </c:pt>
                <c:pt idx="698">
                  <c:v>44550</c:v>
                </c:pt>
                <c:pt idx="699">
                  <c:v>44551</c:v>
                </c:pt>
                <c:pt idx="700">
                  <c:v>44552</c:v>
                </c:pt>
                <c:pt idx="701">
                  <c:v>44553</c:v>
                </c:pt>
                <c:pt idx="702">
                  <c:v>44554</c:v>
                </c:pt>
                <c:pt idx="703">
                  <c:v>44555</c:v>
                </c:pt>
                <c:pt idx="704">
                  <c:v>44556</c:v>
                </c:pt>
                <c:pt idx="705">
                  <c:v>44557</c:v>
                </c:pt>
                <c:pt idx="706">
                  <c:v>44558</c:v>
                </c:pt>
                <c:pt idx="707">
                  <c:v>44559</c:v>
                </c:pt>
                <c:pt idx="708">
                  <c:v>44560</c:v>
                </c:pt>
                <c:pt idx="709">
                  <c:v>44561</c:v>
                </c:pt>
              </c:numCache>
            </c:numRef>
          </c:cat>
          <c:val>
            <c:numRef>
              <c:f>CA!$C$2:$C$711</c:f>
              <c:numCache>
                <c:formatCode>0</c:formatCode>
                <c:ptCount val="710"/>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1</c:v>
                </c:pt>
                <c:pt idx="15">
                  <c:v>1</c:v>
                </c:pt>
                <c:pt idx="16">
                  <c:v>1</c:v>
                </c:pt>
                <c:pt idx="17">
                  <c:v>1</c:v>
                </c:pt>
                <c:pt idx="18">
                  <c:v>0</c:v>
                </c:pt>
                <c:pt idx="19">
                  <c:v>0</c:v>
                </c:pt>
                <c:pt idx="20">
                  <c:v>0</c:v>
                </c:pt>
                <c:pt idx="21">
                  <c:v>0</c:v>
                </c:pt>
                <c:pt idx="22">
                  <c:v>0</c:v>
                </c:pt>
                <c:pt idx="23">
                  <c:v>0</c:v>
                </c:pt>
                <c:pt idx="24">
                  <c:v>0</c:v>
                </c:pt>
                <c:pt idx="25">
                  <c:v>0</c:v>
                </c:pt>
                <c:pt idx="26">
                  <c:v>0</c:v>
                </c:pt>
                <c:pt idx="27">
                  <c:v>1</c:v>
                </c:pt>
                <c:pt idx="28">
                  <c:v>1</c:v>
                </c:pt>
                <c:pt idx="29">
                  <c:v>1</c:v>
                </c:pt>
                <c:pt idx="30">
                  <c:v>1</c:v>
                </c:pt>
                <c:pt idx="31">
                  <c:v>2</c:v>
                </c:pt>
                <c:pt idx="32">
                  <c:v>2</c:v>
                </c:pt>
                <c:pt idx="33">
                  <c:v>2</c:v>
                </c:pt>
                <c:pt idx="34">
                  <c:v>2</c:v>
                </c:pt>
                <c:pt idx="35">
                  <c:v>2</c:v>
                </c:pt>
                <c:pt idx="36">
                  <c:v>3</c:v>
                </c:pt>
                <c:pt idx="37">
                  <c:v>2</c:v>
                </c:pt>
                <c:pt idx="38">
                  <c:v>2</c:v>
                </c:pt>
                <c:pt idx="39">
                  <c:v>2</c:v>
                </c:pt>
                <c:pt idx="40">
                  <c:v>2</c:v>
                </c:pt>
                <c:pt idx="41">
                  <c:v>3</c:v>
                </c:pt>
                <c:pt idx="42">
                  <c:v>3</c:v>
                </c:pt>
                <c:pt idx="43">
                  <c:v>4</c:v>
                </c:pt>
                <c:pt idx="44">
                  <c:v>5</c:v>
                </c:pt>
                <c:pt idx="45">
                  <c:v>8</c:v>
                </c:pt>
                <c:pt idx="46">
                  <c:v>11</c:v>
                </c:pt>
                <c:pt idx="47">
                  <c:v>13</c:v>
                </c:pt>
                <c:pt idx="48">
                  <c:v>16</c:v>
                </c:pt>
                <c:pt idx="49">
                  <c:v>18</c:v>
                </c:pt>
                <c:pt idx="50">
                  <c:v>20</c:v>
                </c:pt>
                <c:pt idx="51">
                  <c:v>25</c:v>
                </c:pt>
                <c:pt idx="52">
                  <c:v>29</c:v>
                </c:pt>
                <c:pt idx="53">
                  <c:v>32</c:v>
                </c:pt>
                <c:pt idx="54">
                  <c:v>37</c:v>
                </c:pt>
                <c:pt idx="55">
                  <c:v>45</c:v>
                </c:pt>
                <c:pt idx="56">
                  <c:v>48</c:v>
                </c:pt>
                <c:pt idx="57">
                  <c:v>68</c:v>
                </c:pt>
                <c:pt idx="58">
                  <c:v>108</c:v>
                </c:pt>
                <c:pt idx="59">
                  <c:v>134</c:v>
                </c:pt>
                <c:pt idx="60">
                  <c:v>162</c:v>
                </c:pt>
                <c:pt idx="61">
                  <c:v>192</c:v>
                </c:pt>
                <c:pt idx="62">
                  <c:v>212</c:v>
                </c:pt>
                <c:pt idx="63">
                  <c:v>289</c:v>
                </c:pt>
                <c:pt idx="64">
                  <c:v>333</c:v>
                </c:pt>
                <c:pt idx="65">
                  <c:v>399</c:v>
                </c:pt>
                <c:pt idx="66">
                  <c:v>488</c:v>
                </c:pt>
                <c:pt idx="67">
                  <c:v>1300</c:v>
                </c:pt>
                <c:pt idx="68">
                  <c:v>576</c:v>
                </c:pt>
                <c:pt idx="69">
                  <c:v>711</c:v>
                </c:pt>
                <c:pt idx="70">
                  <c:v>803</c:v>
                </c:pt>
                <c:pt idx="71">
                  <c:v>884</c:v>
                </c:pt>
                <c:pt idx="72">
                  <c:v>986</c:v>
                </c:pt>
                <c:pt idx="73">
                  <c:v>1055</c:v>
                </c:pt>
                <c:pt idx="74">
                  <c:v>410</c:v>
                </c:pt>
                <c:pt idx="75">
                  <c:v>1225</c:v>
                </c:pt>
                <c:pt idx="76">
                  <c:v>1276</c:v>
                </c:pt>
                <c:pt idx="77">
                  <c:v>1257</c:v>
                </c:pt>
                <c:pt idx="78">
                  <c:v>1303</c:v>
                </c:pt>
                <c:pt idx="79">
                  <c:v>1253</c:v>
                </c:pt>
                <c:pt idx="80">
                  <c:v>1227</c:v>
                </c:pt>
                <c:pt idx="81">
                  <c:v>1194</c:v>
                </c:pt>
                <c:pt idx="82">
                  <c:v>1145</c:v>
                </c:pt>
                <c:pt idx="83">
                  <c:v>1055</c:v>
                </c:pt>
                <c:pt idx="84">
                  <c:v>1067</c:v>
                </c:pt>
                <c:pt idx="85">
                  <c:v>1125</c:v>
                </c:pt>
                <c:pt idx="86">
                  <c:v>1151</c:v>
                </c:pt>
                <c:pt idx="87">
                  <c:v>1193</c:v>
                </c:pt>
                <c:pt idx="88">
                  <c:v>1220</c:v>
                </c:pt>
                <c:pt idx="89">
                  <c:v>1233</c:v>
                </c:pt>
                <c:pt idx="90">
                  <c:v>1430</c:v>
                </c:pt>
                <c:pt idx="91">
                  <c:v>1567</c:v>
                </c:pt>
                <c:pt idx="92">
                  <c:v>1598</c:v>
                </c:pt>
                <c:pt idx="93">
                  <c:v>1675</c:v>
                </c:pt>
                <c:pt idx="94">
                  <c:v>1739</c:v>
                </c:pt>
                <c:pt idx="95">
                  <c:v>1690</c:v>
                </c:pt>
                <c:pt idx="96">
                  <c:v>1784</c:v>
                </c:pt>
                <c:pt idx="97">
                  <c:v>1681</c:v>
                </c:pt>
                <c:pt idx="98">
                  <c:v>1586</c:v>
                </c:pt>
                <c:pt idx="99">
                  <c:v>1650</c:v>
                </c:pt>
                <c:pt idx="100">
                  <c:v>1598</c:v>
                </c:pt>
                <c:pt idx="101">
                  <c:v>1580</c:v>
                </c:pt>
                <c:pt idx="102">
                  <c:v>1636</c:v>
                </c:pt>
                <c:pt idx="103">
                  <c:v>1639</c:v>
                </c:pt>
                <c:pt idx="104">
                  <c:v>1597</c:v>
                </c:pt>
                <c:pt idx="105">
                  <c:v>1759</c:v>
                </c:pt>
                <c:pt idx="106">
                  <c:v>1671</c:v>
                </c:pt>
                <c:pt idx="107">
                  <c:v>1724</c:v>
                </c:pt>
                <c:pt idx="108">
                  <c:v>1766</c:v>
                </c:pt>
                <c:pt idx="109">
                  <c:v>1866</c:v>
                </c:pt>
                <c:pt idx="110">
                  <c:v>1857</c:v>
                </c:pt>
                <c:pt idx="111">
                  <c:v>1881</c:v>
                </c:pt>
                <c:pt idx="112">
                  <c:v>1024</c:v>
                </c:pt>
                <c:pt idx="113">
                  <c:v>1793</c:v>
                </c:pt>
                <c:pt idx="114">
                  <c:v>1775</c:v>
                </c:pt>
                <c:pt idx="115">
                  <c:v>1747</c:v>
                </c:pt>
                <c:pt idx="116">
                  <c:v>1737</c:v>
                </c:pt>
                <c:pt idx="117">
                  <c:v>1784</c:v>
                </c:pt>
                <c:pt idx="118">
                  <c:v>1773</c:v>
                </c:pt>
                <c:pt idx="119">
                  <c:v>2582</c:v>
                </c:pt>
                <c:pt idx="120">
                  <c:v>1862</c:v>
                </c:pt>
                <c:pt idx="121">
                  <c:v>1930</c:v>
                </c:pt>
                <c:pt idx="122">
                  <c:v>1977</c:v>
                </c:pt>
                <c:pt idx="123">
                  <c:v>1982</c:v>
                </c:pt>
                <c:pt idx="124">
                  <c:v>2018</c:v>
                </c:pt>
                <c:pt idx="125">
                  <c:v>2134</c:v>
                </c:pt>
                <c:pt idx="126">
                  <c:v>2132</c:v>
                </c:pt>
                <c:pt idx="127">
                  <c:v>2214</c:v>
                </c:pt>
                <c:pt idx="128">
                  <c:v>2206</c:v>
                </c:pt>
                <c:pt idx="129">
                  <c:v>2321</c:v>
                </c:pt>
                <c:pt idx="130">
                  <c:v>2553</c:v>
                </c:pt>
                <c:pt idx="131">
                  <c:v>2635</c:v>
                </c:pt>
                <c:pt idx="132">
                  <c:v>2654</c:v>
                </c:pt>
                <c:pt idx="133">
                  <c:v>2672</c:v>
                </c:pt>
                <c:pt idx="134">
                  <c:v>2587</c:v>
                </c:pt>
                <c:pt idx="135">
                  <c:v>2716</c:v>
                </c:pt>
                <c:pt idx="136">
                  <c:v>2734</c:v>
                </c:pt>
                <c:pt idx="137">
                  <c:v>2604</c:v>
                </c:pt>
                <c:pt idx="138">
                  <c:v>2616</c:v>
                </c:pt>
                <c:pt idx="139">
                  <c:v>2597</c:v>
                </c:pt>
                <c:pt idx="140">
                  <c:v>2643</c:v>
                </c:pt>
                <c:pt idx="141">
                  <c:v>2782</c:v>
                </c:pt>
                <c:pt idx="142">
                  <c:v>2726</c:v>
                </c:pt>
                <c:pt idx="143">
                  <c:v>2804</c:v>
                </c:pt>
                <c:pt idx="144">
                  <c:v>2863</c:v>
                </c:pt>
                <c:pt idx="145">
                  <c:v>2876</c:v>
                </c:pt>
                <c:pt idx="146">
                  <c:v>2867</c:v>
                </c:pt>
                <c:pt idx="147">
                  <c:v>2975</c:v>
                </c:pt>
                <c:pt idx="148">
                  <c:v>3117</c:v>
                </c:pt>
                <c:pt idx="149">
                  <c:v>3348</c:v>
                </c:pt>
                <c:pt idx="150">
                  <c:v>3381</c:v>
                </c:pt>
                <c:pt idx="151">
                  <c:v>3567</c:v>
                </c:pt>
                <c:pt idx="152">
                  <c:v>3800</c:v>
                </c:pt>
                <c:pt idx="153">
                  <c:v>4216</c:v>
                </c:pt>
                <c:pt idx="154">
                  <c:v>4744</c:v>
                </c:pt>
                <c:pt idx="155">
                  <c:v>4925</c:v>
                </c:pt>
                <c:pt idx="156">
                  <c:v>5006</c:v>
                </c:pt>
                <c:pt idx="157">
                  <c:v>5303</c:v>
                </c:pt>
                <c:pt idx="158">
                  <c:v>5227</c:v>
                </c:pt>
                <c:pt idx="159">
                  <c:v>5499</c:v>
                </c:pt>
                <c:pt idx="160">
                  <c:v>5692</c:v>
                </c:pt>
                <c:pt idx="161">
                  <c:v>6062</c:v>
                </c:pt>
                <c:pt idx="162">
                  <c:v>6375</c:v>
                </c:pt>
                <c:pt idx="163">
                  <c:v>6825</c:v>
                </c:pt>
                <c:pt idx="164">
                  <c:v>6902</c:v>
                </c:pt>
                <c:pt idx="165">
                  <c:v>7106</c:v>
                </c:pt>
                <c:pt idx="166">
                  <c:v>7876</c:v>
                </c:pt>
                <c:pt idx="167">
                  <c:v>7837</c:v>
                </c:pt>
                <c:pt idx="168">
                  <c:v>8116</c:v>
                </c:pt>
                <c:pt idx="169">
                  <c:v>8043</c:v>
                </c:pt>
                <c:pt idx="170">
                  <c:v>8009</c:v>
                </c:pt>
                <c:pt idx="171">
                  <c:v>8228</c:v>
                </c:pt>
                <c:pt idx="172">
                  <c:v>8664</c:v>
                </c:pt>
                <c:pt idx="173">
                  <c:v>8211</c:v>
                </c:pt>
                <c:pt idx="174">
                  <c:v>8382</c:v>
                </c:pt>
                <c:pt idx="175">
                  <c:v>8309</c:v>
                </c:pt>
                <c:pt idx="176">
                  <c:v>8526</c:v>
                </c:pt>
                <c:pt idx="177">
                  <c:v>8838</c:v>
                </c:pt>
                <c:pt idx="178">
                  <c:v>9003</c:v>
                </c:pt>
                <c:pt idx="179">
                  <c:v>9127</c:v>
                </c:pt>
                <c:pt idx="180">
                  <c:v>8911</c:v>
                </c:pt>
                <c:pt idx="181">
                  <c:v>9189</c:v>
                </c:pt>
                <c:pt idx="182">
                  <c:v>9420</c:v>
                </c:pt>
                <c:pt idx="183">
                  <c:v>9920</c:v>
                </c:pt>
                <c:pt idx="184">
                  <c:v>9809</c:v>
                </c:pt>
                <c:pt idx="185">
                  <c:v>10005</c:v>
                </c:pt>
                <c:pt idx="186">
                  <c:v>9852</c:v>
                </c:pt>
                <c:pt idx="187">
                  <c:v>9859</c:v>
                </c:pt>
                <c:pt idx="188">
                  <c:v>9397</c:v>
                </c:pt>
                <c:pt idx="189">
                  <c:v>8818</c:v>
                </c:pt>
                <c:pt idx="190">
                  <c:v>8555</c:v>
                </c:pt>
                <c:pt idx="191">
                  <c:v>8394</c:v>
                </c:pt>
                <c:pt idx="192">
                  <c:v>7819</c:v>
                </c:pt>
                <c:pt idx="193">
                  <c:v>7929</c:v>
                </c:pt>
                <c:pt idx="194">
                  <c:v>7764</c:v>
                </c:pt>
                <c:pt idx="195">
                  <c:v>7554</c:v>
                </c:pt>
                <c:pt idx="196">
                  <c:v>7060</c:v>
                </c:pt>
                <c:pt idx="197">
                  <c:v>6354</c:v>
                </c:pt>
                <c:pt idx="198">
                  <c:v>6404</c:v>
                </c:pt>
                <c:pt idx="199">
                  <c:v>6522</c:v>
                </c:pt>
                <c:pt idx="200">
                  <c:v>6428</c:v>
                </c:pt>
                <c:pt idx="201">
                  <c:v>6716</c:v>
                </c:pt>
                <c:pt idx="202">
                  <c:v>7855</c:v>
                </c:pt>
                <c:pt idx="203">
                  <c:v>8762</c:v>
                </c:pt>
                <c:pt idx="204">
                  <c:v>9023</c:v>
                </c:pt>
                <c:pt idx="205">
                  <c:v>8951</c:v>
                </c:pt>
                <c:pt idx="206">
                  <c:v>9700</c:v>
                </c:pt>
                <c:pt idx="207">
                  <c:v>9629</c:v>
                </c:pt>
                <c:pt idx="208">
                  <c:v>9446</c:v>
                </c:pt>
                <c:pt idx="209">
                  <c:v>8322</c:v>
                </c:pt>
                <c:pt idx="210">
                  <c:v>7539</c:v>
                </c:pt>
                <c:pt idx="211">
                  <c:v>7373</c:v>
                </c:pt>
                <c:pt idx="212">
                  <c:v>7037</c:v>
                </c:pt>
                <c:pt idx="213">
                  <c:v>6172</c:v>
                </c:pt>
                <c:pt idx="214">
                  <c:v>6015</c:v>
                </c:pt>
                <c:pt idx="215">
                  <c:v>5798</c:v>
                </c:pt>
                <c:pt idx="216">
                  <c:v>5775</c:v>
                </c:pt>
                <c:pt idx="217">
                  <c:v>5753</c:v>
                </c:pt>
                <c:pt idx="218">
                  <c:v>5540</c:v>
                </c:pt>
                <c:pt idx="219">
                  <c:v>5503</c:v>
                </c:pt>
                <c:pt idx="220">
                  <c:v>5278</c:v>
                </c:pt>
                <c:pt idx="221">
                  <c:v>5177</c:v>
                </c:pt>
                <c:pt idx="222">
                  <c:v>5067</c:v>
                </c:pt>
                <c:pt idx="223">
                  <c:v>4957</c:v>
                </c:pt>
                <c:pt idx="224">
                  <c:v>4708</c:v>
                </c:pt>
                <c:pt idx="225">
                  <c:v>4807</c:v>
                </c:pt>
                <c:pt idx="226">
                  <c:v>4775</c:v>
                </c:pt>
                <c:pt idx="227">
                  <c:v>4771</c:v>
                </c:pt>
                <c:pt idx="228">
                  <c:v>4605</c:v>
                </c:pt>
                <c:pt idx="229">
                  <c:v>4450</c:v>
                </c:pt>
                <c:pt idx="230">
                  <c:v>4302</c:v>
                </c:pt>
                <c:pt idx="231">
                  <c:v>3925</c:v>
                </c:pt>
                <c:pt idx="232">
                  <c:v>3670</c:v>
                </c:pt>
                <c:pt idx="233">
                  <c:v>3415</c:v>
                </c:pt>
                <c:pt idx="234">
                  <c:v>3294</c:v>
                </c:pt>
                <c:pt idx="235">
                  <c:v>3254</c:v>
                </c:pt>
                <c:pt idx="236">
                  <c:v>3220</c:v>
                </c:pt>
                <c:pt idx="237">
                  <c:v>3157</c:v>
                </c:pt>
                <c:pt idx="238">
                  <c:v>3348</c:v>
                </c:pt>
                <c:pt idx="239">
                  <c:v>3334</c:v>
                </c:pt>
                <c:pt idx="240">
                  <c:v>3377</c:v>
                </c:pt>
                <c:pt idx="241">
                  <c:v>3405</c:v>
                </c:pt>
                <c:pt idx="242">
                  <c:v>3354</c:v>
                </c:pt>
                <c:pt idx="243">
                  <c:v>3417</c:v>
                </c:pt>
                <c:pt idx="244">
                  <c:v>3473</c:v>
                </c:pt>
                <c:pt idx="245">
                  <c:v>3501</c:v>
                </c:pt>
                <c:pt idx="246">
                  <c:v>3491</c:v>
                </c:pt>
                <c:pt idx="247">
                  <c:v>3458</c:v>
                </c:pt>
                <c:pt idx="248">
                  <c:v>3443</c:v>
                </c:pt>
                <c:pt idx="249">
                  <c:v>3415</c:v>
                </c:pt>
                <c:pt idx="250">
                  <c:v>3367</c:v>
                </c:pt>
                <c:pt idx="251">
                  <c:v>3300</c:v>
                </c:pt>
                <c:pt idx="252">
                  <c:v>3308</c:v>
                </c:pt>
                <c:pt idx="253">
                  <c:v>3292</c:v>
                </c:pt>
                <c:pt idx="254">
                  <c:v>3320</c:v>
                </c:pt>
                <c:pt idx="255">
                  <c:v>3028</c:v>
                </c:pt>
                <c:pt idx="256">
                  <c:v>3060</c:v>
                </c:pt>
                <c:pt idx="257">
                  <c:v>3074</c:v>
                </c:pt>
                <c:pt idx="258">
                  <c:v>3005</c:v>
                </c:pt>
                <c:pt idx="259">
                  <c:v>2943</c:v>
                </c:pt>
                <c:pt idx="260">
                  <c:v>3016</c:v>
                </c:pt>
                <c:pt idx="261">
                  <c:v>3047</c:v>
                </c:pt>
                <c:pt idx="262">
                  <c:v>3334</c:v>
                </c:pt>
                <c:pt idx="263">
                  <c:v>3264</c:v>
                </c:pt>
                <c:pt idx="264">
                  <c:v>3321</c:v>
                </c:pt>
                <c:pt idx="265">
                  <c:v>3421</c:v>
                </c:pt>
                <c:pt idx="266">
                  <c:v>3407</c:v>
                </c:pt>
                <c:pt idx="267">
                  <c:v>3372</c:v>
                </c:pt>
                <c:pt idx="268">
                  <c:v>3267</c:v>
                </c:pt>
                <c:pt idx="269">
                  <c:v>3097</c:v>
                </c:pt>
                <c:pt idx="270">
                  <c:v>2963</c:v>
                </c:pt>
                <c:pt idx="271">
                  <c:v>2966</c:v>
                </c:pt>
                <c:pt idx="272">
                  <c:v>3096</c:v>
                </c:pt>
                <c:pt idx="273">
                  <c:v>3245</c:v>
                </c:pt>
                <c:pt idx="274">
                  <c:v>3189</c:v>
                </c:pt>
                <c:pt idx="275">
                  <c:v>3627</c:v>
                </c:pt>
                <c:pt idx="276">
                  <c:v>4051</c:v>
                </c:pt>
                <c:pt idx="277">
                  <c:v>4387</c:v>
                </c:pt>
                <c:pt idx="278">
                  <c:v>4317</c:v>
                </c:pt>
                <c:pt idx="279">
                  <c:v>4303</c:v>
                </c:pt>
                <c:pt idx="280">
                  <c:v>4418</c:v>
                </c:pt>
                <c:pt idx="281">
                  <c:v>4597</c:v>
                </c:pt>
                <c:pt idx="282">
                  <c:v>4293</c:v>
                </c:pt>
                <c:pt idx="283">
                  <c:v>4171</c:v>
                </c:pt>
                <c:pt idx="284">
                  <c:v>4072</c:v>
                </c:pt>
                <c:pt idx="285">
                  <c:v>4231</c:v>
                </c:pt>
                <c:pt idx="286">
                  <c:v>4353</c:v>
                </c:pt>
                <c:pt idx="287">
                  <c:v>4471</c:v>
                </c:pt>
                <c:pt idx="288">
                  <c:v>4525</c:v>
                </c:pt>
                <c:pt idx="289">
                  <c:v>4882</c:v>
                </c:pt>
                <c:pt idx="290">
                  <c:v>4993</c:v>
                </c:pt>
                <c:pt idx="291">
                  <c:v>5709</c:v>
                </c:pt>
                <c:pt idx="292">
                  <c:v>5889</c:v>
                </c:pt>
                <c:pt idx="293">
                  <c:v>6078</c:v>
                </c:pt>
                <c:pt idx="294">
                  <c:v>6382</c:v>
                </c:pt>
                <c:pt idx="295">
                  <c:v>6719</c:v>
                </c:pt>
                <c:pt idx="296">
                  <c:v>6773</c:v>
                </c:pt>
                <c:pt idx="297">
                  <c:v>7346</c:v>
                </c:pt>
                <c:pt idx="298">
                  <c:v>7549</c:v>
                </c:pt>
                <c:pt idx="299">
                  <c:v>8198</c:v>
                </c:pt>
                <c:pt idx="300">
                  <c:v>8680</c:v>
                </c:pt>
                <c:pt idx="301">
                  <c:v>9015</c:v>
                </c:pt>
                <c:pt idx="302">
                  <c:v>9665</c:v>
                </c:pt>
                <c:pt idx="303">
                  <c:v>10539</c:v>
                </c:pt>
                <c:pt idx="304">
                  <c:v>11334</c:v>
                </c:pt>
                <c:pt idx="305">
                  <c:v>11813</c:v>
                </c:pt>
                <c:pt idx="306">
                  <c:v>11591</c:v>
                </c:pt>
                <c:pt idx="307">
                  <c:v>12532</c:v>
                </c:pt>
                <c:pt idx="308">
                  <c:v>13751</c:v>
                </c:pt>
                <c:pt idx="309">
                  <c:v>14203</c:v>
                </c:pt>
                <c:pt idx="310">
                  <c:v>14150</c:v>
                </c:pt>
                <c:pt idx="311">
                  <c:v>13658</c:v>
                </c:pt>
                <c:pt idx="312">
                  <c:v>13843</c:v>
                </c:pt>
                <c:pt idx="313">
                  <c:v>14657</c:v>
                </c:pt>
                <c:pt idx="314">
                  <c:v>14213</c:v>
                </c:pt>
                <c:pt idx="315">
                  <c:v>14557</c:v>
                </c:pt>
                <c:pt idx="316">
                  <c:v>15121</c:v>
                </c:pt>
                <c:pt idx="317">
                  <c:v>16462</c:v>
                </c:pt>
                <c:pt idx="318">
                  <c:v>18329</c:v>
                </c:pt>
                <c:pt idx="319">
                  <c:v>20395</c:v>
                </c:pt>
                <c:pt idx="320">
                  <c:v>21924</c:v>
                </c:pt>
                <c:pt idx="321">
                  <c:v>23503</c:v>
                </c:pt>
                <c:pt idx="322">
                  <c:v>24944</c:v>
                </c:pt>
                <c:pt idx="323">
                  <c:v>26528</c:v>
                </c:pt>
                <c:pt idx="324">
                  <c:v>28449</c:v>
                </c:pt>
                <c:pt idx="325">
                  <c:v>29972</c:v>
                </c:pt>
                <c:pt idx="326">
                  <c:v>30009</c:v>
                </c:pt>
                <c:pt idx="327">
                  <c:v>31230</c:v>
                </c:pt>
                <c:pt idx="328">
                  <c:v>32523</c:v>
                </c:pt>
                <c:pt idx="329">
                  <c:v>35789</c:v>
                </c:pt>
                <c:pt idx="330">
                  <c:v>39018</c:v>
                </c:pt>
                <c:pt idx="331">
                  <c:v>39810</c:v>
                </c:pt>
                <c:pt idx="332">
                  <c:v>40936</c:v>
                </c:pt>
                <c:pt idx="333">
                  <c:v>43241</c:v>
                </c:pt>
                <c:pt idx="334">
                  <c:v>43901</c:v>
                </c:pt>
                <c:pt idx="335">
                  <c:v>43948</c:v>
                </c:pt>
                <c:pt idx="336">
                  <c:v>41856</c:v>
                </c:pt>
                <c:pt idx="337">
                  <c:v>39250</c:v>
                </c:pt>
                <c:pt idx="338">
                  <c:v>39702</c:v>
                </c:pt>
                <c:pt idx="339">
                  <c:v>37812</c:v>
                </c:pt>
                <c:pt idx="340">
                  <c:v>38336</c:v>
                </c:pt>
                <c:pt idx="341">
                  <c:v>37661</c:v>
                </c:pt>
                <c:pt idx="342">
                  <c:v>37459</c:v>
                </c:pt>
                <c:pt idx="343">
                  <c:v>36295</c:v>
                </c:pt>
                <c:pt idx="344">
                  <c:v>33348</c:v>
                </c:pt>
                <c:pt idx="345">
                  <c:v>35754</c:v>
                </c:pt>
                <c:pt idx="346">
                  <c:v>39035</c:v>
                </c:pt>
                <c:pt idx="347">
                  <c:v>38351</c:v>
                </c:pt>
                <c:pt idx="348">
                  <c:v>36247</c:v>
                </c:pt>
                <c:pt idx="349">
                  <c:v>37873</c:v>
                </c:pt>
                <c:pt idx="350">
                  <c:v>37726</c:v>
                </c:pt>
                <c:pt idx="351">
                  <c:v>41008</c:v>
                </c:pt>
                <c:pt idx="352">
                  <c:v>39439</c:v>
                </c:pt>
                <c:pt idx="353">
                  <c:v>39338</c:v>
                </c:pt>
                <c:pt idx="354">
                  <c:v>39957</c:v>
                </c:pt>
                <c:pt idx="355">
                  <c:v>43014</c:v>
                </c:pt>
                <c:pt idx="356">
                  <c:v>42136</c:v>
                </c:pt>
                <c:pt idx="357">
                  <c:v>42688</c:v>
                </c:pt>
                <c:pt idx="358">
                  <c:v>42623</c:v>
                </c:pt>
                <c:pt idx="359">
                  <c:v>41569</c:v>
                </c:pt>
                <c:pt idx="360">
                  <c:v>39853</c:v>
                </c:pt>
                <c:pt idx="361">
                  <c:v>38788</c:v>
                </c:pt>
                <c:pt idx="362">
                  <c:v>37482</c:v>
                </c:pt>
                <c:pt idx="363">
                  <c:v>35669</c:v>
                </c:pt>
                <c:pt idx="364">
                  <c:v>34047</c:v>
                </c:pt>
                <c:pt idx="365">
                  <c:v>31725</c:v>
                </c:pt>
                <c:pt idx="366">
                  <c:v>28921</c:v>
                </c:pt>
                <c:pt idx="367">
                  <c:v>26399</c:v>
                </c:pt>
                <c:pt idx="368">
                  <c:v>23811</c:v>
                </c:pt>
                <c:pt idx="369">
                  <c:v>23283</c:v>
                </c:pt>
                <c:pt idx="370">
                  <c:v>22317</c:v>
                </c:pt>
                <c:pt idx="371">
                  <c:v>21506</c:v>
                </c:pt>
                <c:pt idx="372">
                  <c:v>21081</c:v>
                </c:pt>
                <c:pt idx="373">
                  <c:v>20554</c:v>
                </c:pt>
                <c:pt idx="374">
                  <c:v>19905</c:v>
                </c:pt>
                <c:pt idx="375">
                  <c:v>19171</c:v>
                </c:pt>
                <c:pt idx="376">
                  <c:v>17507</c:v>
                </c:pt>
                <c:pt idx="377">
                  <c:v>16798</c:v>
                </c:pt>
                <c:pt idx="378">
                  <c:v>15908</c:v>
                </c:pt>
                <c:pt idx="379">
                  <c:v>15405</c:v>
                </c:pt>
                <c:pt idx="380">
                  <c:v>14646</c:v>
                </c:pt>
                <c:pt idx="381">
                  <c:v>13784</c:v>
                </c:pt>
                <c:pt idx="382">
                  <c:v>13225</c:v>
                </c:pt>
                <c:pt idx="383">
                  <c:v>12519</c:v>
                </c:pt>
                <c:pt idx="384">
                  <c:v>11974</c:v>
                </c:pt>
                <c:pt idx="385">
                  <c:v>11673</c:v>
                </c:pt>
                <c:pt idx="386">
                  <c:v>11016</c:v>
                </c:pt>
                <c:pt idx="387">
                  <c:v>10450</c:v>
                </c:pt>
                <c:pt idx="388">
                  <c:v>10025</c:v>
                </c:pt>
                <c:pt idx="389">
                  <c:v>9136</c:v>
                </c:pt>
                <c:pt idx="390">
                  <c:v>8575</c:v>
                </c:pt>
                <c:pt idx="391">
                  <c:v>8209</c:v>
                </c:pt>
                <c:pt idx="392">
                  <c:v>7595</c:v>
                </c:pt>
                <c:pt idx="393">
                  <c:v>7166</c:v>
                </c:pt>
                <c:pt idx="394">
                  <c:v>6700</c:v>
                </c:pt>
                <c:pt idx="395">
                  <c:v>6307</c:v>
                </c:pt>
                <c:pt idx="396">
                  <c:v>6010</c:v>
                </c:pt>
                <c:pt idx="397">
                  <c:v>5749</c:v>
                </c:pt>
                <c:pt idx="398">
                  <c:v>5429</c:v>
                </c:pt>
                <c:pt idx="399">
                  <c:v>5602</c:v>
                </c:pt>
                <c:pt idx="400">
                  <c:v>5515</c:v>
                </c:pt>
                <c:pt idx="401">
                  <c:v>5315</c:v>
                </c:pt>
                <c:pt idx="402">
                  <c:v>5099</c:v>
                </c:pt>
                <c:pt idx="403">
                  <c:v>4802</c:v>
                </c:pt>
                <c:pt idx="404">
                  <c:v>4638</c:v>
                </c:pt>
                <c:pt idx="405">
                  <c:v>4508</c:v>
                </c:pt>
                <c:pt idx="406">
                  <c:v>4229</c:v>
                </c:pt>
                <c:pt idx="407">
                  <c:v>4020</c:v>
                </c:pt>
                <c:pt idx="408">
                  <c:v>3914</c:v>
                </c:pt>
                <c:pt idx="409">
                  <c:v>3814</c:v>
                </c:pt>
                <c:pt idx="410">
                  <c:v>3690</c:v>
                </c:pt>
                <c:pt idx="411">
                  <c:v>3653</c:v>
                </c:pt>
                <c:pt idx="412">
                  <c:v>3665</c:v>
                </c:pt>
                <c:pt idx="413">
                  <c:v>4102</c:v>
                </c:pt>
                <c:pt idx="414">
                  <c:v>4056</c:v>
                </c:pt>
                <c:pt idx="415">
                  <c:v>3887</c:v>
                </c:pt>
                <c:pt idx="416">
                  <c:v>3712</c:v>
                </c:pt>
                <c:pt idx="417">
                  <c:v>3563</c:v>
                </c:pt>
                <c:pt idx="418">
                  <c:v>3449</c:v>
                </c:pt>
                <c:pt idx="419">
                  <c:v>3256</c:v>
                </c:pt>
                <c:pt idx="420">
                  <c:v>2688</c:v>
                </c:pt>
                <c:pt idx="421">
                  <c:v>2667</c:v>
                </c:pt>
                <c:pt idx="422">
                  <c:v>2641</c:v>
                </c:pt>
                <c:pt idx="423">
                  <c:v>2624</c:v>
                </c:pt>
                <c:pt idx="424">
                  <c:v>2706</c:v>
                </c:pt>
                <c:pt idx="425">
                  <c:v>2640</c:v>
                </c:pt>
                <c:pt idx="426">
                  <c:v>2721</c:v>
                </c:pt>
                <c:pt idx="427">
                  <c:v>2651</c:v>
                </c:pt>
                <c:pt idx="428">
                  <c:v>2539</c:v>
                </c:pt>
                <c:pt idx="429">
                  <c:v>2442</c:v>
                </c:pt>
                <c:pt idx="430">
                  <c:v>2466</c:v>
                </c:pt>
                <c:pt idx="431">
                  <c:v>2416</c:v>
                </c:pt>
                <c:pt idx="432">
                  <c:v>2456</c:v>
                </c:pt>
                <c:pt idx="433">
                  <c:v>2480</c:v>
                </c:pt>
                <c:pt idx="434">
                  <c:v>2481</c:v>
                </c:pt>
                <c:pt idx="435">
                  <c:v>2479</c:v>
                </c:pt>
                <c:pt idx="436">
                  <c:v>2451</c:v>
                </c:pt>
                <c:pt idx="437">
                  <c:v>2680</c:v>
                </c:pt>
                <c:pt idx="438">
                  <c:v>2594</c:v>
                </c:pt>
                <c:pt idx="439">
                  <c:v>2571</c:v>
                </c:pt>
                <c:pt idx="440">
                  <c:v>2481</c:v>
                </c:pt>
                <c:pt idx="441">
                  <c:v>2519</c:v>
                </c:pt>
                <c:pt idx="442">
                  <c:v>2499</c:v>
                </c:pt>
                <c:pt idx="443">
                  <c:v>2526</c:v>
                </c:pt>
                <c:pt idx="444">
                  <c:v>2468</c:v>
                </c:pt>
                <c:pt idx="445">
                  <c:v>2832</c:v>
                </c:pt>
                <c:pt idx="446">
                  <c:v>2909</c:v>
                </c:pt>
                <c:pt idx="447">
                  <c:v>2938</c:v>
                </c:pt>
                <c:pt idx="448">
                  <c:v>2975</c:v>
                </c:pt>
                <c:pt idx="449">
                  <c:v>2964</c:v>
                </c:pt>
                <c:pt idx="450">
                  <c:v>2942</c:v>
                </c:pt>
                <c:pt idx="451">
                  <c:v>2698</c:v>
                </c:pt>
                <c:pt idx="452">
                  <c:v>2372</c:v>
                </c:pt>
                <c:pt idx="453">
                  <c:v>2267</c:v>
                </c:pt>
                <c:pt idx="454">
                  <c:v>2272</c:v>
                </c:pt>
                <c:pt idx="455">
                  <c:v>2221</c:v>
                </c:pt>
                <c:pt idx="456">
                  <c:v>2277</c:v>
                </c:pt>
                <c:pt idx="457">
                  <c:v>2187</c:v>
                </c:pt>
                <c:pt idx="458">
                  <c:v>1968</c:v>
                </c:pt>
                <c:pt idx="459">
                  <c:v>1835</c:v>
                </c:pt>
                <c:pt idx="460">
                  <c:v>1864</c:v>
                </c:pt>
                <c:pt idx="461">
                  <c:v>1841</c:v>
                </c:pt>
                <c:pt idx="462">
                  <c:v>1764</c:v>
                </c:pt>
                <c:pt idx="463">
                  <c:v>1628</c:v>
                </c:pt>
                <c:pt idx="464">
                  <c:v>1639</c:v>
                </c:pt>
                <c:pt idx="465">
                  <c:v>1763</c:v>
                </c:pt>
                <c:pt idx="466">
                  <c:v>1837</c:v>
                </c:pt>
                <c:pt idx="467">
                  <c:v>1750</c:v>
                </c:pt>
                <c:pt idx="468">
                  <c:v>1737</c:v>
                </c:pt>
                <c:pt idx="469">
                  <c:v>1707</c:v>
                </c:pt>
                <c:pt idx="470">
                  <c:v>1720</c:v>
                </c:pt>
                <c:pt idx="471">
                  <c:v>1802</c:v>
                </c:pt>
                <c:pt idx="472">
                  <c:v>1781</c:v>
                </c:pt>
                <c:pt idx="473">
                  <c:v>1724</c:v>
                </c:pt>
                <c:pt idx="474">
                  <c:v>1704</c:v>
                </c:pt>
                <c:pt idx="475">
                  <c:v>1661</c:v>
                </c:pt>
                <c:pt idx="476">
                  <c:v>1638</c:v>
                </c:pt>
                <c:pt idx="477">
                  <c:v>1624</c:v>
                </c:pt>
                <c:pt idx="478">
                  <c:v>1561</c:v>
                </c:pt>
                <c:pt idx="479">
                  <c:v>1550</c:v>
                </c:pt>
                <c:pt idx="480">
                  <c:v>1481</c:v>
                </c:pt>
                <c:pt idx="481">
                  <c:v>1426</c:v>
                </c:pt>
                <c:pt idx="482">
                  <c:v>1375</c:v>
                </c:pt>
                <c:pt idx="483">
                  <c:v>1336</c:v>
                </c:pt>
                <c:pt idx="484">
                  <c:v>1314</c:v>
                </c:pt>
                <c:pt idx="485">
                  <c:v>1256</c:v>
                </c:pt>
                <c:pt idx="486">
                  <c:v>1159</c:v>
                </c:pt>
                <c:pt idx="487">
                  <c:v>1151</c:v>
                </c:pt>
                <c:pt idx="488">
                  <c:v>1163</c:v>
                </c:pt>
                <c:pt idx="489">
                  <c:v>1153</c:v>
                </c:pt>
                <c:pt idx="490">
                  <c:v>1181</c:v>
                </c:pt>
                <c:pt idx="491">
                  <c:v>1199</c:v>
                </c:pt>
                <c:pt idx="492">
                  <c:v>1661</c:v>
                </c:pt>
                <c:pt idx="493">
                  <c:v>1665</c:v>
                </c:pt>
                <c:pt idx="494">
                  <c:v>1632</c:v>
                </c:pt>
                <c:pt idx="495">
                  <c:v>1570</c:v>
                </c:pt>
                <c:pt idx="496">
                  <c:v>1542</c:v>
                </c:pt>
                <c:pt idx="497">
                  <c:v>1443</c:v>
                </c:pt>
                <c:pt idx="498">
                  <c:v>1351</c:v>
                </c:pt>
                <c:pt idx="499">
                  <c:v>805</c:v>
                </c:pt>
                <c:pt idx="500">
                  <c:v>798</c:v>
                </c:pt>
                <c:pt idx="501">
                  <c:v>801</c:v>
                </c:pt>
                <c:pt idx="502">
                  <c:v>834</c:v>
                </c:pt>
                <c:pt idx="503">
                  <c:v>886</c:v>
                </c:pt>
                <c:pt idx="504">
                  <c:v>941</c:v>
                </c:pt>
                <c:pt idx="505">
                  <c:v>953</c:v>
                </c:pt>
                <c:pt idx="506">
                  <c:v>966</c:v>
                </c:pt>
                <c:pt idx="507">
                  <c:v>948</c:v>
                </c:pt>
                <c:pt idx="508">
                  <c:v>925</c:v>
                </c:pt>
                <c:pt idx="509">
                  <c:v>919</c:v>
                </c:pt>
                <c:pt idx="510">
                  <c:v>895</c:v>
                </c:pt>
                <c:pt idx="511">
                  <c:v>874</c:v>
                </c:pt>
                <c:pt idx="512">
                  <c:v>870</c:v>
                </c:pt>
                <c:pt idx="513">
                  <c:v>893</c:v>
                </c:pt>
                <c:pt idx="514">
                  <c:v>914</c:v>
                </c:pt>
                <c:pt idx="515">
                  <c:v>916</c:v>
                </c:pt>
                <c:pt idx="516">
                  <c:v>958</c:v>
                </c:pt>
                <c:pt idx="517">
                  <c:v>959</c:v>
                </c:pt>
                <c:pt idx="518">
                  <c:v>972</c:v>
                </c:pt>
                <c:pt idx="519">
                  <c:v>1056</c:v>
                </c:pt>
                <c:pt idx="520">
                  <c:v>1159</c:v>
                </c:pt>
                <c:pt idx="521">
                  <c:v>1231</c:v>
                </c:pt>
                <c:pt idx="522">
                  <c:v>1416</c:v>
                </c:pt>
                <c:pt idx="523">
                  <c:v>1435</c:v>
                </c:pt>
                <c:pt idx="524">
                  <c:v>1453</c:v>
                </c:pt>
                <c:pt idx="525">
                  <c:v>718</c:v>
                </c:pt>
                <c:pt idx="526">
                  <c:v>758</c:v>
                </c:pt>
                <c:pt idx="527">
                  <c:v>726</c:v>
                </c:pt>
                <c:pt idx="528">
                  <c:v>486</c:v>
                </c:pt>
                <c:pt idx="529">
                  <c:v>164</c:v>
                </c:pt>
                <c:pt idx="530">
                  <c:v>-15</c:v>
                </c:pt>
                <c:pt idx="531">
                  <c:v>694</c:v>
                </c:pt>
                <c:pt idx="532">
                  <c:v>1507</c:v>
                </c:pt>
                <c:pt idx="533">
                  <c:v>1467</c:v>
                </c:pt>
                <c:pt idx="534">
                  <c:v>1556</c:v>
                </c:pt>
                <c:pt idx="535">
                  <c:v>1556</c:v>
                </c:pt>
                <c:pt idx="536">
                  <c:v>1556</c:v>
                </c:pt>
                <c:pt idx="537">
                  <c:v>2828</c:v>
                </c:pt>
                <c:pt idx="538">
                  <c:v>2475</c:v>
                </c:pt>
                <c:pt idx="539">
                  <c:v>2727</c:v>
                </c:pt>
                <c:pt idx="540">
                  <c:v>3042</c:v>
                </c:pt>
                <c:pt idx="541">
                  <c:v>3362</c:v>
                </c:pt>
                <c:pt idx="542">
                  <c:v>3362</c:v>
                </c:pt>
                <c:pt idx="543">
                  <c:v>3362</c:v>
                </c:pt>
                <c:pt idx="544">
                  <c:v>4103</c:v>
                </c:pt>
                <c:pt idx="545">
                  <c:v>4312</c:v>
                </c:pt>
                <c:pt idx="546">
                  <c:v>4625</c:v>
                </c:pt>
                <c:pt idx="547">
                  <c:v>5674</c:v>
                </c:pt>
                <c:pt idx="548">
                  <c:v>6150</c:v>
                </c:pt>
                <c:pt idx="549">
                  <c:v>6150</c:v>
                </c:pt>
                <c:pt idx="550">
                  <c:v>6150</c:v>
                </c:pt>
                <c:pt idx="551">
                  <c:v>7271</c:v>
                </c:pt>
                <c:pt idx="552">
                  <c:v>7700</c:v>
                </c:pt>
                <c:pt idx="553">
                  <c:v>7924</c:v>
                </c:pt>
                <c:pt idx="554">
                  <c:v>7897</c:v>
                </c:pt>
                <c:pt idx="555">
                  <c:v>8236</c:v>
                </c:pt>
                <c:pt idx="556">
                  <c:v>8236</c:v>
                </c:pt>
                <c:pt idx="557">
                  <c:v>8236</c:v>
                </c:pt>
                <c:pt idx="558">
                  <c:v>9874</c:v>
                </c:pt>
                <c:pt idx="559">
                  <c:v>9815</c:v>
                </c:pt>
                <c:pt idx="560">
                  <c:v>10059</c:v>
                </c:pt>
                <c:pt idx="561">
                  <c:v>10382</c:v>
                </c:pt>
                <c:pt idx="562">
                  <c:v>10960</c:v>
                </c:pt>
                <c:pt idx="563">
                  <c:v>12805</c:v>
                </c:pt>
                <c:pt idx="564">
                  <c:v>14701</c:v>
                </c:pt>
                <c:pt idx="565">
                  <c:v>11418</c:v>
                </c:pt>
                <c:pt idx="566">
                  <c:v>11748</c:v>
                </c:pt>
                <c:pt idx="567">
                  <c:v>11944</c:v>
                </c:pt>
                <c:pt idx="568">
                  <c:v>11573</c:v>
                </c:pt>
                <c:pt idx="569">
                  <c:v>11530</c:v>
                </c:pt>
                <c:pt idx="570">
                  <c:v>11753</c:v>
                </c:pt>
                <c:pt idx="571">
                  <c:v>11782</c:v>
                </c:pt>
                <c:pt idx="572">
                  <c:v>11927</c:v>
                </c:pt>
                <c:pt idx="573">
                  <c:v>11944</c:v>
                </c:pt>
                <c:pt idx="574">
                  <c:v>12572</c:v>
                </c:pt>
                <c:pt idx="575">
                  <c:v>14315</c:v>
                </c:pt>
                <c:pt idx="576">
                  <c:v>14403</c:v>
                </c:pt>
                <c:pt idx="577">
                  <c:v>14279</c:v>
                </c:pt>
                <c:pt idx="578">
                  <c:v>14435</c:v>
                </c:pt>
                <c:pt idx="579">
                  <c:v>14269</c:v>
                </c:pt>
                <c:pt idx="580">
                  <c:v>14362</c:v>
                </c:pt>
                <c:pt idx="581">
                  <c:v>14017</c:v>
                </c:pt>
                <c:pt idx="582">
                  <c:v>13263</c:v>
                </c:pt>
                <c:pt idx="583">
                  <c:v>13130</c:v>
                </c:pt>
                <c:pt idx="584">
                  <c:v>13351</c:v>
                </c:pt>
                <c:pt idx="585">
                  <c:v>12960</c:v>
                </c:pt>
                <c:pt idx="586">
                  <c:v>13630</c:v>
                </c:pt>
                <c:pt idx="587">
                  <c:v>13517</c:v>
                </c:pt>
                <c:pt idx="588">
                  <c:v>15158</c:v>
                </c:pt>
                <c:pt idx="589">
                  <c:v>14867</c:v>
                </c:pt>
                <c:pt idx="590">
                  <c:v>14575</c:v>
                </c:pt>
                <c:pt idx="591">
                  <c:v>13741</c:v>
                </c:pt>
                <c:pt idx="592">
                  <c:v>14090</c:v>
                </c:pt>
                <c:pt idx="593">
                  <c:v>13218</c:v>
                </c:pt>
                <c:pt idx="594">
                  <c:v>12920</c:v>
                </c:pt>
                <c:pt idx="595">
                  <c:v>10618</c:v>
                </c:pt>
                <c:pt idx="596">
                  <c:v>10090</c:v>
                </c:pt>
                <c:pt idx="597">
                  <c:v>9733</c:v>
                </c:pt>
                <c:pt idx="598">
                  <c:v>10325</c:v>
                </c:pt>
                <c:pt idx="599">
                  <c:v>9579</c:v>
                </c:pt>
                <c:pt idx="600">
                  <c:v>9290</c:v>
                </c:pt>
                <c:pt idx="601">
                  <c:v>9908</c:v>
                </c:pt>
                <c:pt idx="602">
                  <c:v>9978</c:v>
                </c:pt>
                <c:pt idx="603">
                  <c:v>10299</c:v>
                </c:pt>
                <c:pt idx="604">
                  <c:v>10341</c:v>
                </c:pt>
                <c:pt idx="605">
                  <c:v>9759</c:v>
                </c:pt>
                <c:pt idx="606">
                  <c:v>9758</c:v>
                </c:pt>
                <c:pt idx="607">
                  <c:v>9665</c:v>
                </c:pt>
                <c:pt idx="608">
                  <c:v>8834</c:v>
                </c:pt>
                <c:pt idx="609">
                  <c:v>8665</c:v>
                </c:pt>
                <c:pt idx="610">
                  <c:v>8330</c:v>
                </c:pt>
                <c:pt idx="611">
                  <c:v>8007</c:v>
                </c:pt>
                <c:pt idx="612">
                  <c:v>6666</c:v>
                </c:pt>
                <c:pt idx="613">
                  <c:v>5375</c:v>
                </c:pt>
                <c:pt idx="614">
                  <c:v>7771</c:v>
                </c:pt>
                <c:pt idx="615">
                  <c:v>7589</c:v>
                </c:pt>
                <c:pt idx="616">
                  <c:v>7576</c:v>
                </c:pt>
                <c:pt idx="617">
                  <c:v>7387</c:v>
                </c:pt>
                <c:pt idx="618">
                  <c:v>7472</c:v>
                </c:pt>
                <c:pt idx="619">
                  <c:v>7472</c:v>
                </c:pt>
                <c:pt idx="620">
                  <c:v>7472</c:v>
                </c:pt>
                <c:pt idx="621">
                  <c:v>6905</c:v>
                </c:pt>
                <c:pt idx="622">
                  <c:v>6762</c:v>
                </c:pt>
                <c:pt idx="623">
                  <c:v>6604</c:v>
                </c:pt>
                <c:pt idx="624">
                  <c:v>6349</c:v>
                </c:pt>
                <c:pt idx="625">
                  <c:v>6184</c:v>
                </c:pt>
                <c:pt idx="626">
                  <c:v>6184</c:v>
                </c:pt>
                <c:pt idx="627">
                  <c:v>6184</c:v>
                </c:pt>
                <c:pt idx="628">
                  <c:v>5887</c:v>
                </c:pt>
                <c:pt idx="629">
                  <c:v>5935</c:v>
                </c:pt>
                <c:pt idx="630">
                  <c:v>5742</c:v>
                </c:pt>
                <c:pt idx="631">
                  <c:v>5574</c:v>
                </c:pt>
                <c:pt idx="632">
                  <c:v>5500</c:v>
                </c:pt>
                <c:pt idx="633">
                  <c:v>5500</c:v>
                </c:pt>
                <c:pt idx="634">
                  <c:v>5500</c:v>
                </c:pt>
                <c:pt idx="635">
                  <c:v>5477</c:v>
                </c:pt>
                <c:pt idx="636">
                  <c:v>5476</c:v>
                </c:pt>
                <c:pt idx="637">
                  <c:v>5338</c:v>
                </c:pt>
                <c:pt idx="638">
                  <c:v>5501</c:v>
                </c:pt>
                <c:pt idx="639">
                  <c:v>5488</c:v>
                </c:pt>
                <c:pt idx="640">
                  <c:v>5488</c:v>
                </c:pt>
                <c:pt idx="641">
                  <c:v>5488</c:v>
                </c:pt>
                <c:pt idx="642">
                  <c:v>3093</c:v>
                </c:pt>
                <c:pt idx="643">
                  <c:v>6019</c:v>
                </c:pt>
                <c:pt idx="644">
                  <c:v>6206</c:v>
                </c:pt>
                <c:pt idx="645">
                  <c:v>6258</c:v>
                </c:pt>
                <c:pt idx="646">
                  <c:v>6401</c:v>
                </c:pt>
                <c:pt idx="647">
                  <c:v>6401</c:v>
                </c:pt>
                <c:pt idx="648">
                  <c:v>6401</c:v>
                </c:pt>
                <c:pt idx="649">
                  <c:v>9166</c:v>
                </c:pt>
                <c:pt idx="650">
                  <c:v>6258</c:v>
                </c:pt>
                <c:pt idx="651">
                  <c:v>6135</c:v>
                </c:pt>
                <c:pt idx="652">
                  <c:v>6270</c:v>
                </c:pt>
                <c:pt idx="653">
                  <c:v>6400</c:v>
                </c:pt>
                <c:pt idx="654">
                  <c:v>6400</c:v>
                </c:pt>
                <c:pt idx="655">
                  <c:v>6400</c:v>
                </c:pt>
                <c:pt idx="656">
                  <c:v>6335</c:v>
                </c:pt>
                <c:pt idx="657">
                  <c:v>6297</c:v>
                </c:pt>
                <c:pt idx="658">
                  <c:v>6325</c:v>
                </c:pt>
                <c:pt idx="659">
                  <c:v>6185</c:v>
                </c:pt>
                <c:pt idx="660">
                  <c:v>5040</c:v>
                </c:pt>
                <c:pt idx="661">
                  <c:v>6754</c:v>
                </c:pt>
                <c:pt idx="662">
                  <c:v>6754</c:v>
                </c:pt>
                <c:pt idx="663">
                  <c:v>5256</c:v>
                </c:pt>
                <c:pt idx="664">
                  <c:v>5338</c:v>
                </c:pt>
                <c:pt idx="665">
                  <c:v>5366</c:v>
                </c:pt>
                <c:pt idx="666">
                  <c:v>5233</c:v>
                </c:pt>
                <c:pt idx="667">
                  <c:v>5994</c:v>
                </c:pt>
                <c:pt idx="668">
                  <c:v>4280</c:v>
                </c:pt>
                <c:pt idx="669">
                  <c:v>4280</c:v>
                </c:pt>
                <c:pt idx="670">
                  <c:v>5271</c:v>
                </c:pt>
                <c:pt idx="671">
                  <c:v>5221</c:v>
                </c:pt>
                <c:pt idx="672">
                  <c:v>5099</c:v>
                </c:pt>
                <c:pt idx="673">
                  <c:v>4585</c:v>
                </c:pt>
                <c:pt idx="674">
                  <c:v>4423</c:v>
                </c:pt>
                <c:pt idx="675">
                  <c:v>5022</c:v>
                </c:pt>
                <c:pt idx="676">
                  <c:v>5621</c:v>
                </c:pt>
                <c:pt idx="677">
                  <c:v>4029</c:v>
                </c:pt>
                <c:pt idx="678">
                  <c:v>4101</c:v>
                </c:pt>
                <c:pt idx="679">
                  <c:v>4185</c:v>
                </c:pt>
                <c:pt idx="680">
                  <c:v>5160</c:v>
                </c:pt>
                <c:pt idx="681">
                  <c:v>5648</c:v>
                </c:pt>
                <c:pt idx="682">
                  <c:v>5049</c:v>
                </c:pt>
                <c:pt idx="683">
                  <c:v>4450</c:v>
                </c:pt>
                <c:pt idx="684">
                  <c:v>7051</c:v>
                </c:pt>
                <c:pt idx="685">
                  <c:v>7261</c:v>
                </c:pt>
                <c:pt idx="686">
                  <c:v>7406</c:v>
                </c:pt>
                <c:pt idx="687">
                  <c:v>7096</c:v>
                </c:pt>
                <c:pt idx="688">
                  <c:v>6902</c:v>
                </c:pt>
                <c:pt idx="689">
                  <c:v>6902</c:v>
                </c:pt>
                <c:pt idx="690">
                  <c:v>6902</c:v>
                </c:pt>
                <c:pt idx="691">
                  <c:v>6401</c:v>
                </c:pt>
                <c:pt idx="692">
                  <c:v>6307</c:v>
                </c:pt>
                <c:pt idx="693">
                  <c:v>6271</c:v>
                </c:pt>
                <c:pt idx="694">
                  <c:v>6306</c:v>
                </c:pt>
                <c:pt idx="695">
                  <c:v>6455</c:v>
                </c:pt>
                <c:pt idx="696">
                  <c:v>6455</c:v>
                </c:pt>
                <c:pt idx="697">
                  <c:v>6455</c:v>
                </c:pt>
                <c:pt idx="698">
                  <c:v>7507</c:v>
                </c:pt>
                <c:pt idx="699">
                  <c:v>7835</c:v>
                </c:pt>
                <c:pt idx="700">
                  <c:v>8761</c:v>
                </c:pt>
                <c:pt idx="701">
                  <c:v>10379</c:v>
                </c:pt>
                <c:pt idx="702">
                  <c:v>12251</c:v>
                </c:pt>
                <c:pt idx="703">
                  <c:v>12251</c:v>
                </c:pt>
                <c:pt idx="704">
                  <c:v>12251</c:v>
                </c:pt>
                <c:pt idx="705">
                  <c:v>8498</c:v>
                </c:pt>
                <c:pt idx="706">
                  <c:v>19765</c:v>
                </c:pt>
                <c:pt idx="707">
                  <c:v>21171</c:v>
                </c:pt>
                <c:pt idx="708">
                  <c:v>25340</c:v>
                </c:pt>
                <c:pt idx="709">
                  <c:v>30478</c:v>
                </c:pt>
              </c:numCache>
            </c:numRef>
          </c:val>
          <c:smooth val="0"/>
          <c:extLst>
            <c:ext xmlns:c16="http://schemas.microsoft.com/office/drawing/2014/chart" uri="{C3380CC4-5D6E-409C-BE32-E72D297353CC}">
              <c16:uniqueId val="{00000001-A9CB-436F-B415-B93B39F81A03}"/>
            </c:ext>
          </c:extLst>
        </c:ser>
        <c:dLbls>
          <c:showLegendKey val="0"/>
          <c:showVal val="0"/>
          <c:showCatName val="0"/>
          <c:showSerName val="0"/>
          <c:showPercent val="0"/>
          <c:showBubbleSize val="0"/>
        </c:dLbls>
        <c:smooth val="0"/>
        <c:axId val="316278207"/>
        <c:axId val="316280287"/>
      </c:lineChart>
      <c:dateAx>
        <c:axId val="31627820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6280287"/>
        <c:crosses val="autoZero"/>
        <c:auto val="1"/>
        <c:lblOffset val="100"/>
        <c:baseTimeUnit val="days"/>
      </c:dateAx>
      <c:valAx>
        <c:axId val="316280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6278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a:t>California Active Listings by Month</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Listings</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2"/>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4D0-4885-A644-A07A62DDD256}"/>
              </c:ext>
            </c:extLst>
          </c:dPt>
          <c:dPt>
            <c:idx val="13"/>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4D0-4885-A644-A07A62DDD256}"/>
              </c:ext>
            </c:extLst>
          </c:dPt>
          <c:dPt>
            <c:idx val="14"/>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4D0-4885-A644-A07A62DDD256}"/>
              </c:ext>
            </c:extLst>
          </c:dPt>
          <c:dPt>
            <c:idx val="15"/>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4D0-4885-A644-A07A62DDD256}"/>
              </c:ext>
            </c:extLst>
          </c:dPt>
          <c:dPt>
            <c:idx val="16"/>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4D0-4885-A644-A07A62DDD256}"/>
              </c:ext>
            </c:extLst>
          </c:dPt>
          <c:dPt>
            <c:idx val="17"/>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4D0-4885-A644-A07A62DDD256}"/>
              </c:ext>
            </c:extLst>
          </c:dPt>
          <c:dPt>
            <c:idx val="18"/>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4D0-4885-A644-A07A62DDD256}"/>
              </c:ext>
            </c:extLst>
          </c:dPt>
          <c:dPt>
            <c:idx val="19"/>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54D0-4885-A644-A07A62DDD256}"/>
              </c:ext>
            </c:extLst>
          </c:dPt>
          <c:dPt>
            <c:idx val="2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54D0-4885-A644-A07A62DDD256}"/>
              </c:ext>
            </c:extLst>
          </c:dPt>
          <c:dPt>
            <c:idx val="21"/>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54D0-4885-A644-A07A62DDD256}"/>
              </c:ext>
            </c:extLst>
          </c:dPt>
          <c:dPt>
            <c:idx val="22"/>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54D0-4885-A644-A07A62DDD256}"/>
              </c:ext>
            </c:extLst>
          </c:dPt>
          <c:dPt>
            <c:idx val="23"/>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54D0-4885-A644-A07A62DDD256}"/>
              </c:ext>
            </c:extLst>
          </c:dPt>
          <c:dPt>
            <c:idx val="24"/>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54D0-4885-A644-A07A62DDD256}"/>
              </c:ext>
            </c:extLst>
          </c:dPt>
          <c:dPt>
            <c:idx val="2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54D0-4885-A644-A07A62DDD256}"/>
              </c:ext>
            </c:extLst>
          </c:dPt>
          <c:dPt>
            <c:idx val="26"/>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54D0-4885-A644-A07A62DDD256}"/>
              </c:ext>
            </c:extLst>
          </c:dPt>
          <c:dPt>
            <c:idx val="27"/>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54D0-4885-A644-A07A62DDD256}"/>
              </c:ext>
            </c:extLst>
          </c:dPt>
          <c:dPt>
            <c:idx val="28"/>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54D0-4885-A644-A07A62DDD256}"/>
              </c:ext>
            </c:extLst>
          </c:dPt>
          <c:dPt>
            <c:idx val="29"/>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54D0-4885-A644-A07A62DDD256}"/>
              </c:ext>
            </c:extLst>
          </c:dPt>
          <c:dPt>
            <c:idx val="30"/>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54D0-4885-A644-A07A62DDD256}"/>
              </c:ext>
            </c:extLst>
          </c:dPt>
          <c:dPt>
            <c:idx val="31"/>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54D0-4885-A644-A07A62DDD256}"/>
              </c:ext>
            </c:extLst>
          </c:dPt>
          <c:dPt>
            <c:idx val="32"/>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54D0-4885-A644-A07A62DDD256}"/>
              </c:ext>
            </c:extLst>
          </c:dPt>
          <c:dPt>
            <c:idx val="33"/>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54D0-4885-A644-A07A62DDD256}"/>
              </c:ext>
            </c:extLst>
          </c:dPt>
          <c:dPt>
            <c:idx val="34"/>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D-54D0-4885-A644-A07A62DDD256}"/>
              </c:ext>
            </c:extLst>
          </c:dPt>
          <c:dPt>
            <c:idx val="3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F-54D0-4885-A644-A07A62DDD256}"/>
              </c:ext>
            </c:extLst>
          </c:dPt>
          <c:dPt>
            <c:idx val="3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1-54D0-4885-A644-A07A62DDD256}"/>
              </c:ext>
            </c:extLst>
          </c:dPt>
          <c:dPt>
            <c:idx val="3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3-54D0-4885-A644-A07A62DDD256}"/>
              </c:ext>
            </c:extLst>
          </c:dPt>
          <c:dPt>
            <c:idx val="38"/>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5-54D0-4885-A644-A07A62DDD256}"/>
              </c:ext>
            </c:extLst>
          </c:dPt>
          <c:dPt>
            <c:idx val="39"/>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7-54D0-4885-A644-A07A62DDD256}"/>
              </c:ext>
            </c:extLst>
          </c:dPt>
          <c:dPt>
            <c:idx val="40"/>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9-54D0-4885-A644-A07A62DDD256}"/>
              </c:ext>
            </c:extLst>
          </c:dPt>
          <c:dPt>
            <c:idx val="41"/>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B-54D0-4885-A644-A07A62DDD256}"/>
              </c:ext>
            </c:extLst>
          </c:dPt>
          <c:dPt>
            <c:idx val="42"/>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D-54D0-4885-A644-A07A62DDD256}"/>
              </c:ext>
            </c:extLst>
          </c:dPt>
          <c:dPt>
            <c:idx val="43"/>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F-54D0-4885-A644-A07A62DDD256}"/>
              </c:ext>
            </c:extLst>
          </c:dPt>
          <c:dPt>
            <c:idx val="44"/>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1-54D0-4885-A644-A07A62DDD256}"/>
              </c:ext>
            </c:extLst>
          </c:dPt>
          <c:dPt>
            <c:idx val="4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3-54D0-4885-A644-A07A62DDD256}"/>
              </c:ext>
            </c:extLst>
          </c:dPt>
          <c:dPt>
            <c:idx val="4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5-54D0-4885-A644-A07A62DDD256}"/>
              </c:ext>
            </c:extLst>
          </c:dPt>
          <c:cat>
            <c:numRef>
              <c:f>Sheet1!$A$2:$A$48</c:f>
              <c:numCache>
                <c:formatCode>mmm\-yy</c:formatCode>
                <c:ptCount val="4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numCache>
            </c:numRef>
          </c:cat>
          <c:val>
            <c:numRef>
              <c:f>Sheet1!$B$2:$B$48</c:f>
              <c:numCache>
                <c:formatCode>General</c:formatCode>
                <c:ptCount val="47"/>
                <c:pt idx="0">
                  <c:v>39354</c:v>
                </c:pt>
                <c:pt idx="1">
                  <c:v>41672</c:v>
                </c:pt>
                <c:pt idx="2">
                  <c:v>44584</c:v>
                </c:pt>
                <c:pt idx="3">
                  <c:v>48956</c:v>
                </c:pt>
                <c:pt idx="4">
                  <c:v>53947</c:v>
                </c:pt>
                <c:pt idx="5">
                  <c:v>54322</c:v>
                </c:pt>
                <c:pt idx="6">
                  <c:v>59726</c:v>
                </c:pt>
                <c:pt idx="7">
                  <c:v>62949</c:v>
                </c:pt>
                <c:pt idx="8">
                  <c:v>63159</c:v>
                </c:pt>
                <c:pt idx="9">
                  <c:v>62337</c:v>
                </c:pt>
                <c:pt idx="10">
                  <c:v>56366</c:v>
                </c:pt>
                <c:pt idx="11">
                  <c:v>48079</c:v>
                </c:pt>
                <c:pt idx="12">
                  <c:v>49457</c:v>
                </c:pt>
                <c:pt idx="13">
                  <c:v>49288</c:v>
                </c:pt>
                <c:pt idx="14">
                  <c:v>50470</c:v>
                </c:pt>
                <c:pt idx="15">
                  <c:v>54195</c:v>
                </c:pt>
                <c:pt idx="16">
                  <c:v>57963</c:v>
                </c:pt>
                <c:pt idx="17">
                  <c:v>58005</c:v>
                </c:pt>
                <c:pt idx="18">
                  <c:v>58481</c:v>
                </c:pt>
                <c:pt idx="19">
                  <c:v>57384</c:v>
                </c:pt>
                <c:pt idx="20">
                  <c:v>55763</c:v>
                </c:pt>
                <c:pt idx="21" formatCode="#,##0">
                  <c:v>51229</c:v>
                </c:pt>
                <c:pt idx="22">
                  <c:v>43759</c:v>
                </c:pt>
                <c:pt idx="23">
                  <c:v>35935</c:v>
                </c:pt>
                <c:pt idx="24">
                  <c:v>36476</c:v>
                </c:pt>
                <c:pt idx="25">
                  <c:v>36786</c:v>
                </c:pt>
                <c:pt idx="26">
                  <c:v>37670</c:v>
                </c:pt>
                <c:pt idx="27">
                  <c:v>40568</c:v>
                </c:pt>
                <c:pt idx="28">
                  <c:v>38253</c:v>
                </c:pt>
                <c:pt idx="29">
                  <c:v>32703</c:v>
                </c:pt>
                <c:pt idx="30">
                  <c:v>30598</c:v>
                </c:pt>
                <c:pt idx="31">
                  <c:v>28531</c:v>
                </c:pt>
                <c:pt idx="32">
                  <c:v>28756</c:v>
                </c:pt>
                <c:pt idx="33">
                  <c:v>28499</c:v>
                </c:pt>
                <c:pt idx="34">
                  <c:v>23370</c:v>
                </c:pt>
                <c:pt idx="35">
                  <c:v>19027</c:v>
                </c:pt>
                <c:pt idx="36">
                  <c:v>16927</c:v>
                </c:pt>
                <c:pt idx="37">
                  <c:v>16974</c:v>
                </c:pt>
                <c:pt idx="38">
                  <c:v>17929</c:v>
                </c:pt>
                <c:pt idx="39">
                  <c:v>19249</c:v>
                </c:pt>
                <c:pt idx="40">
                  <c:v>20511</c:v>
                </c:pt>
                <c:pt idx="41">
                  <c:v>23666</c:v>
                </c:pt>
                <c:pt idx="42">
                  <c:v>26090</c:v>
                </c:pt>
                <c:pt idx="43">
                  <c:v>25421</c:v>
                </c:pt>
                <c:pt idx="44">
                  <c:v>25971</c:v>
                </c:pt>
                <c:pt idx="45">
                  <c:v>23271</c:v>
                </c:pt>
                <c:pt idx="46">
                  <c:v>18128</c:v>
                </c:pt>
              </c:numCache>
            </c:numRef>
          </c:val>
          <c:extLst>
            <c:ext xmlns:c16="http://schemas.microsoft.com/office/drawing/2014/chart" uri="{C3380CC4-5D6E-409C-BE32-E72D297353CC}">
              <c16:uniqueId val="{00000046-54D0-4885-A644-A07A62DDD256}"/>
            </c:ext>
          </c:extLst>
        </c:ser>
        <c:dLbls>
          <c:showLegendKey val="0"/>
          <c:showVal val="0"/>
          <c:showCatName val="0"/>
          <c:showSerName val="0"/>
          <c:showPercent val="0"/>
          <c:showBubbleSize val="0"/>
        </c:dLbls>
        <c:gapWidth val="100"/>
        <c:axId val="117163904"/>
        <c:axId val="117165440"/>
      </c:barChart>
      <c:dateAx>
        <c:axId val="117163904"/>
        <c:scaling>
          <c:orientation val="minMax"/>
        </c:scaling>
        <c:delete val="0"/>
        <c:axPos val="b"/>
        <c:numFmt formatCode="mmm\-yy" sourceLinked="1"/>
        <c:majorTickMark val="none"/>
        <c:minorTickMark val="none"/>
        <c:tickLblPos val="nextTo"/>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7165440"/>
        <c:crosses val="autoZero"/>
        <c:auto val="1"/>
        <c:lblOffset val="100"/>
        <c:baseTimeUnit val="months"/>
      </c:dateAx>
      <c:valAx>
        <c:axId val="117165440"/>
        <c:scaling>
          <c:orientation val="minMax"/>
        </c:scaling>
        <c:delete val="0"/>
        <c:axPos val="l"/>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71639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0137662556604331"/>
          <c:y val="0.13002306547587289"/>
          <c:w val="0.8852717021483425"/>
          <c:h val="0.66048319546834755"/>
        </c:manualLayout>
      </c:layout>
      <c:lineChart>
        <c:grouping val="standard"/>
        <c:varyColors val="0"/>
        <c:ser>
          <c:idx val="0"/>
          <c:order val="0"/>
          <c:tx>
            <c:strRef>
              <c:f>Sheet1!$B$1</c:f>
              <c:strCache>
                <c:ptCount val="1"/>
                <c:pt idx="0">
                  <c:v>Days on Market</c:v>
                </c:pt>
              </c:strCache>
            </c:strRef>
          </c:tx>
          <c:spPr>
            <a:ln w="38100">
              <a:solidFill>
                <a:schemeClr val="accent4"/>
              </a:solidFill>
            </a:ln>
            <a:effectLst>
              <a:outerShdw blurRad="50800" dist="38100" algn="l" rotWithShape="0">
                <a:prstClr val="black">
                  <a:alpha val="40000"/>
                </a:prstClr>
              </a:outerShdw>
            </a:effectLst>
          </c:spPr>
          <c:marker>
            <c:symbol val="none"/>
          </c:marker>
          <c:dLbls>
            <c:dLbl>
              <c:idx val="52"/>
              <c:layout>
                <c:manualLayout>
                  <c:x val="-5.7290658387597275E-2"/>
                  <c:y val="7.2279697387103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06-4246-A6D0-251B7AE48B04}"/>
                </c:ext>
              </c:extLst>
            </c:dLbl>
            <c:dLbl>
              <c:idx val="57"/>
              <c:layout>
                <c:manualLayout>
                  <c:x val="0"/>
                  <c:y val="-2.1683909216130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D2-46A8-A730-8943218AB0B3}"/>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90000"/>
                        </a:schemeClr>
                      </a:solidFill>
                    </a:ln>
                  </c:spPr>
                </c15:leaderLines>
              </c:ext>
            </c:extLst>
          </c:dLbls>
          <c:cat>
            <c:numRef>
              <c:f>Sheet1!$A$350:$A$408</c:f>
              <c:numCache>
                <c:formatCode>m/d/yyyy</c:formatCode>
                <c:ptCount val="5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numCache>
            </c:numRef>
          </c:cat>
          <c:val>
            <c:numRef>
              <c:f>Sheet1!$B$350:$B$408</c:f>
              <c:numCache>
                <c:formatCode>0.0</c:formatCode>
                <c:ptCount val="59"/>
                <c:pt idx="0">
                  <c:v>17</c:v>
                </c:pt>
                <c:pt idx="1">
                  <c:v>33.299999999999997</c:v>
                </c:pt>
                <c:pt idx="2">
                  <c:v>23</c:v>
                </c:pt>
                <c:pt idx="3">
                  <c:v>17</c:v>
                </c:pt>
                <c:pt idx="4">
                  <c:v>14</c:v>
                </c:pt>
                <c:pt idx="5">
                  <c:v>14</c:v>
                </c:pt>
                <c:pt idx="6">
                  <c:v>16</c:v>
                </c:pt>
                <c:pt idx="7">
                  <c:v>18</c:v>
                </c:pt>
                <c:pt idx="8">
                  <c:v>20</c:v>
                </c:pt>
                <c:pt idx="9">
                  <c:v>21</c:v>
                </c:pt>
                <c:pt idx="10">
                  <c:v>22</c:v>
                </c:pt>
                <c:pt idx="11">
                  <c:v>25</c:v>
                </c:pt>
                <c:pt idx="12">
                  <c:v>28.2</c:v>
                </c:pt>
                <c:pt idx="13">
                  <c:v>22</c:v>
                </c:pt>
                <c:pt idx="14">
                  <c:v>16</c:v>
                </c:pt>
                <c:pt idx="15">
                  <c:v>15</c:v>
                </c:pt>
                <c:pt idx="16">
                  <c:v>15</c:v>
                </c:pt>
                <c:pt idx="17">
                  <c:v>15</c:v>
                </c:pt>
                <c:pt idx="18">
                  <c:v>18</c:v>
                </c:pt>
                <c:pt idx="19">
                  <c:v>21</c:v>
                </c:pt>
                <c:pt idx="20">
                  <c:v>23</c:v>
                </c:pt>
                <c:pt idx="21">
                  <c:v>26</c:v>
                </c:pt>
                <c:pt idx="22">
                  <c:v>28</c:v>
                </c:pt>
                <c:pt idx="23">
                  <c:v>32</c:v>
                </c:pt>
                <c:pt idx="24">
                  <c:v>38</c:v>
                </c:pt>
                <c:pt idx="25">
                  <c:v>33</c:v>
                </c:pt>
                <c:pt idx="26">
                  <c:v>25</c:v>
                </c:pt>
                <c:pt idx="27">
                  <c:v>21</c:v>
                </c:pt>
                <c:pt idx="28">
                  <c:v>18</c:v>
                </c:pt>
                <c:pt idx="29">
                  <c:v>19</c:v>
                </c:pt>
                <c:pt idx="30">
                  <c:v>21</c:v>
                </c:pt>
                <c:pt idx="31">
                  <c:v>23</c:v>
                </c:pt>
                <c:pt idx="32">
                  <c:v>24</c:v>
                </c:pt>
                <c:pt idx="33">
                  <c:v>24</c:v>
                </c:pt>
                <c:pt idx="34">
                  <c:v>25</c:v>
                </c:pt>
                <c:pt idx="35">
                  <c:v>28</c:v>
                </c:pt>
                <c:pt idx="36">
                  <c:v>31</c:v>
                </c:pt>
                <c:pt idx="37">
                  <c:v>23</c:v>
                </c:pt>
                <c:pt idx="38">
                  <c:v>15</c:v>
                </c:pt>
                <c:pt idx="39">
                  <c:v>13</c:v>
                </c:pt>
                <c:pt idx="40">
                  <c:v>17</c:v>
                </c:pt>
                <c:pt idx="41">
                  <c:v>19</c:v>
                </c:pt>
                <c:pt idx="42">
                  <c:v>17</c:v>
                </c:pt>
                <c:pt idx="43">
                  <c:v>13</c:v>
                </c:pt>
                <c:pt idx="44">
                  <c:v>11</c:v>
                </c:pt>
                <c:pt idx="45">
                  <c:v>10</c:v>
                </c:pt>
                <c:pt idx="46">
                  <c:v>9</c:v>
                </c:pt>
                <c:pt idx="47">
                  <c:v>11</c:v>
                </c:pt>
                <c:pt idx="48">
                  <c:v>11</c:v>
                </c:pt>
                <c:pt idx="49">
                  <c:v>10</c:v>
                </c:pt>
                <c:pt idx="50">
                  <c:v>8</c:v>
                </c:pt>
                <c:pt idx="51">
                  <c:v>7</c:v>
                </c:pt>
                <c:pt idx="52">
                  <c:v>7</c:v>
                </c:pt>
                <c:pt idx="53">
                  <c:v>8</c:v>
                </c:pt>
                <c:pt idx="54">
                  <c:v>8</c:v>
                </c:pt>
                <c:pt idx="55">
                  <c:v>9</c:v>
                </c:pt>
                <c:pt idx="56">
                  <c:v>10</c:v>
                </c:pt>
                <c:pt idx="57">
                  <c:v>11</c:v>
                </c:pt>
                <c:pt idx="58">
                  <c:v>11</c:v>
                </c:pt>
              </c:numCache>
            </c:numRef>
          </c:val>
          <c:smooth val="0"/>
          <c:extLst>
            <c:ext xmlns:c16="http://schemas.microsoft.com/office/drawing/2014/chart" uri="{C3380CC4-5D6E-409C-BE32-E72D297353CC}">
              <c16:uniqueId val="{00000000-7306-4246-A6D0-251B7AE48B04}"/>
            </c:ext>
          </c:extLst>
        </c:ser>
        <c:dLbls>
          <c:showLegendKey val="0"/>
          <c:showVal val="0"/>
          <c:showCatName val="0"/>
          <c:showSerName val="0"/>
          <c:showPercent val="0"/>
          <c:showBubbleSize val="0"/>
        </c:dLbls>
        <c:smooth val="0"/>
        <c:axId val="117408128"/>
        <c:axId val="117409664"/>
      </c:lineChart>
      <c:dateAx>
        <c:axId val="117408128"/>
        <c:scaling>
          <c:orientation val="minMax"/>
        </c:scaling>
        <c:delete val="0"/>
        <c:axPos val="b"/>
        <c:numFmt formatCode="[$-409]mmm\-yy;@" sourceLinked="0"/>
        <c:majorTickMark val="out"/>
        <c:minorTickMark val="none"/>
        <c:tickLblPos val="nextTo"/>
        <c:spPr>
          <a:ln>
            <a:solidFill>
              <a:schemeClr val="tx2">
                <a:lumMod val="75000"/>
              </a:schemeClr>
            </a:solidFill>
          </a:ln>
        </c:spPr>
        <c:crossAx val="117409664"/>
        <c:crosses val="autoZero"/>
        <c:auto val="1"/>
        <c:lblOffset val="100"/>
        <c:baseTimeUnit val="months"/>
        <c:majorUnit val="8"/>
        <c:majorTimeUnit val="months"/>
      </c:dateAx>
      <c:valAx>
        <c:axId val="117409664"/>
        <c:scaling>
          <c:orientation val="minMax"/>
        </c:scaling>
        <c:delete val="0"/>
        <c:axPos val="l"/>
        <c:numFmt formatCode="0" sourceLinked="0"/>
        <c:majorTickMark val="out"/>
        <c:minorTickMark val="none"/>
        <c:tickLblPos val="nextTo"/>
        <c:spPr>
          <a:ln>
            <a:solidFill>
              <a:schemeClr val="tx2">
                <a:lumMod val="75000"/>
              </a:schemeClr>
            </a:solidFill>
          </a:ln>
        </c:spPr>
        <c:crossAx val="117408128"/>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Sales Above List Price</a:t>
            </a:r>
          </a:p>
        </c:rich>
      </c:tx>
      <c:overlay val="0"/>
    </c:title>
    <c:autoTitleDeleted val="0"/>
    <c:plotArea>
      <c:layout>
        <c:manualLayout>
          <c:layoutTarget val="inner"/>
          <c:xMode val="edge"/>
          <c:yMode val="edge"/>
          <c:x val="0.12906140106165082"/>
          <c:y val="0.11069654754694125"/>
          <c:w val="0.84090987652698113"/>
          <c:h val="0.6459805024371954"/>
        </c:manualLayout>
      </c:layout>
      <c:barChart>
        <c:barDir val="col"/>
        <c:grouping val="clustered"/>
        <c:varyColors val="0"/>
        <c:ser>
          <c:idx val="0"/>
          <c:order val="0"/>
          <c:tx>
            <c:strRef>
              <c:f>Sheet1!$B$1</c:f>
              <c:strCache>
                <c:ptCount val="1"/>
                <c:pt idx="0">
                  <c:v>% of sales above asking price</c:v>
                </c:pt>
              </c:strCache>
            </c:strRef>
          </c:tx>
          <c:spPr>
            <a:solidFill>
              <a:schemeClr val="accent1"/>
            </a:solidFill>
            <a:ln w="38100">
              <a:noFill/>
            </a:ln>
            <a:effectLst>
              <a:outerShdw blurRad="50800" dist="38100" algn="l" rotWithShape="0">
                <a:prstClr val="black">
                  <a:alpha val="40000"/>
                </a:prstClr>
              </a:outerShdw>
            </a:effectLst>
          </c:spPr>
          <c:invertIfNegative val="0"/>
          <c:dLbls>
            <c:dLbl>
              <c:idx val="5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0C-44B1-8BC8-4C6D0A950D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Sheet1!$A$2:$A$60</c:f>
              <c:numCache>
                <c:formatCode>m/d/yyyy</c:formatCode>
                <c:ptCount val="5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numCache>
            </c:numRef>
          </c:cat>
          <c:val>
            <c:numRef>
              <c:f>Sheet1!$B$2:$B$60</c:f>
              <c:numCache>
                <c:formatCode>0.0%</c:formatCode>
                <c:ptCount val="59"/>
                <c:pt idx="0">
                  <c:v>0.24399999999999999</c:v>
                </c:pt>
                <c:pt idx="1">
                  <c:v>0.28399999999999997</c:v>
                </c:pt>
                <c:pt idx="2">
                  <c:v>0.33200000000000002</c:v>
                </c:pt>
                <c:pt idx="3">
                  <c:v>0.377</c:v>
                </c:pt>
                <c:pt idx="4">
                  <c:v>0.39300000000000002</c:v>
                </c:pt>
                <c:pt idx="5">
                  <c:v>0.39400000000000002</c:v>
                </c:pt>
                <c:pt idx="6">
                  <c:v>0.38200000000000001</c:v>
                </c:pt>
                <c:pt idx="7">
                  <c:v>0.35899999999999999</c:v>
                </c:pt>
                <c:pt idx="8">
                  <c:v>0.33400000000000002</c:v>
                </c:pt>
                <c:pt idx="9">
                  <c:v>0.32300000000000001</c:v>
                </c:pt>
                <c:pt idx="10">
                  <c:v>0.32500000000000001</c:v>
                </c:pt>
                <c:pt idx="11">
                  <c:v>0.30599999999999999</c:v>
                </c:pt>
                <c:pt idx="12">
                  <c:v>0.28899999999999998</c:v>
                </c:pt>
                <c:pt idx="13">
                  <c:v>0.33400000000000002</c:v>
                </c:pt>
                <c:pt idx="14">
                  <c:v>0.379</c:v>
                </c:pt>
                <c:pt idx="15">
                  <c:v>0.39200000000000002</c:v>
                </c:pt>
                <c:pt idx="16">
                  <c:v>0.40699999999999997</c:v>
                </c:pt>
                <c:pt idx="17">
                  <c:v>0.39200000000000002</c:v>
                </c:pt>
                <c:pt idx="18">
                  <c:v>0.35799999999999998</c:v>
                </c:pt>
                <c:pt idx="19">
                  <c:v>0.317</c:v>
                </c:pt>
                <c:pt idx="20">
                  <c:v>0.28399999999999997</c:v>
                </c:pt>
                <c:pt idx="21">
                  <c:v>0.26100000000000001</c:v>
                </c:pt>
                <c:pt idx="22">
                  <c:v>0.23499999999999999</c:v>
                </c:pt>
                <c:pt idx="23">
                  <c:v>0.20599999999999999</c:v>
                </c:pt>
                <c:pt idx="24">
                  <c:v>0.188</c:v>
                </c:pt>
                <c:pt idx="25">
                  <c:v>0.23799999999999999</c:v>
                </c:pt>
                <c:pt idx="26">
                  <c:v>0.27300000000000002</c:v>
                </c:pt>
                <c:pt idx="27">
                  <c:v>0.308</c:v>
                </c:pt>
                <c:pt idx="28">
                  <c:v>0.33</c:v>
                </c:pt>
                <c:pt idx="29">
                  <c:v>0.32600000000000001</c:v>
                </c:pt>
                <c:pt idx="30">
                  <c:v>0.315</c:v>
                </c:pt>
                <c:pt idx="31">
                  <c:v>0.29099999999999998</c:v>
                </c:pt>
                <c:pt idx="32">
                  <c:v>0.27400000000000002</c:v>
                </c:pt>
                <c:pt idx="33">
                  <c:v>0.28199999999999997</c:v>
                </c:pt>
                <c:pt idx="34">
                  <c:v>0.27600000000000002</c:v>
                </c:pt>
                <c:pt idx="35">
                  <c:v>0.26300000000000001</c:v>
                </c:pt>
                <c:pt idx="36">
                  <c:v>0.25700000000000001</c:v>
                </c:pt>
                <c:pt idx="37">
                  <c:v>0.32</c:v>
                </c:pt>
                <c:pt idx="38">
                  <c:v>0.38100000000000001</c:v>
                </c:pt>
                <c:pt idx="39">
                  <c:v>0.40300000000000002</c:v>
                </c:pt>
                <c:pt idx="40">
                  <c:v>0.33600000000000002</c:v>
                </c:pt>
                <c:pt idx="41">
                  <c:v>0.34399999999999997</c:v>
                </c:pt>
                <c:pt idx="42">
                  <c:v>0.38500000000000001</c:v>
                </c:pt>
                <c:pt idx="43">
                  <c:v>0.443</c:v>
                </c:pt>
                <c:pt idx="44">
                  <c:v>0.49399999999999999</c:v>
                </c:pt>
                <c:pt idx="45">
                  <c:v>0.52600000000000002</c:v>
                </c:pt>
                <c:pt idx="46">
                  <c:v>0.54200000000000004</c:v>
                </c:pt>
                <c:pt idx="47">
                  <c:v>0.52</c:v>
                </c:pt>
                <c:pt idx="48">
                  <c:v>0.52100000000000002</c:v>
                </c:pt>
                <c:pt idx="49">
                  <c:v>0.56299999999999994</c:v>
                </c:pt>
                <c:pt idx="50">
                  <c:v>0.63300000000000001</c:v>
                </c:pt>
                <c:pt idx="51">
                  <c:v>0.68400000000000005</c:v>
                </c:pt>
                <c:pt idx="52">
                  <c:v>0.70699999999999996</c:v>
                </c:pt>
                <c:pt idx="53">
                  <c:v>0.71399999999999997</c:v>
                </c:pt>
                <c:pt idx="54">
                  <c:v>0.70599999999999996</c:v>
                </c:pt>
                <c:pt idx="55">
                  <c:v>0.67</c:v>
                </c:pt>
                <c:pt idx="56">
                  <c:v>0.622</c:v>
                </c:pt>
                <c:pt idx="57">
                  <c:v>0.60199999999999998</c:v>
                </c:pt>
                <c:pt idx="58">
                  <c:v>0.59199999999999997</c:v>
                </c:pt>
              </c:numCache>
            </c:numRef>
          </c:val>
          <c:extLst>
            <c:ext xmlns:c16="http://schemas.microsoft.com/office/drawing/2014/chart" uri="{C3380CC4-5D6E-409C-BE32-E72D297353CC}">
              <c16:uniqueId val="{00000001-5733-46A9-AE74-D3E4F46A98A1}"/>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E-58B7-4EFD-A693-4390F0F75819}"/>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0-3C3F-4123-B167-50D914E45227}"/>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3848-462E-813A-763CCD318227}"/>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4-7FDD-442C-991C-101962DAD9D9}"/>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8-5A32-48E7-A921-9FB45ACFF9B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5A32-48E7-A921-9FB45ACFF9BC}"/>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C-E16B-41C4-86C3-B99EE9509C61}"/>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4397-42D2-A9EE-A67A76FEBA24}"/>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0-7B1C-4B2A-B7D1-58D619F16977}"/>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2-9B29-4E81-B9E1-322A204BDDD7}"/>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4-B56B-44A5-A14A-7162A66864AB}"/>
              </c:ext>
            </c:extLst>
          </c:dPt>
          <c:trendline>
            <c:name>600000</c:name>
            <c:spPr>
              <a:ln>
                <a:noFill/>
              </a:ln>
            </c:spPr>
            <c:trendlineType val="linear"/>
            <c:dispRSqr val="0"/>
            <c:dispEq val="0"/>
          </c:trendline>
          <c:cat>
            <c:numRef>
              <c:f>Sheet1!$A$2:$A$264</c:f>
              <c:numCache>
                <c:formatCode>mmm\-yy</c:formatCode>
                <c:ptCount val="203"/>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numCache>
            </c:numRef>
          </c:cat>
          <c:val>
            <c:numRef>
              <c:f>Sheet1!$B$2:$B$264</c:f>
              <c:numCache>
                <c:formatCode>_("$"* #,##0_);_("$"* \(#,##0\);_("$"* "-"??_);_(@_)</c:formatCode>
                <c:ptCount val="203"/>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534120</c:v>
                </c:pt>
                <c:pt idx="170">
                  <c:v>565740</c:v>
                </c:pt>
                <c:pt idx="171">
                  <c:v>603030</c:v>
                </c:pt>
                <c:pt idx="172">
                  <c:v>610940</c:v>
                </c:pt>
                <c:pt idx="173">
                  <c:v>610720</c:v>
                </c:pt>
                <c:pt idx="174">
                  <c:v>607990</c:v>
                </c:pt>
                <c:pt idx="175">
                  <c:v>617410</c:v>
                </c:pt>
                <c:pt idx="176">
                  <c:v>605680</c:v>
                </c:pt>
                <c:pt idx="177">
                  <c:v>605280</c:v>
                </c:pt>
                <c:pt idx="178">
                  <c:v>589770</c:v>
                </c:pt>
                <c:pt idx="179">
                  <c:v>614880</c:v>
                </c:pt>
                <c:pt idx="180">
                  <c:v>575160</c:v>
                </c:pt>
                <c:pt idx="181">
                  <c:v>579770</c:v>
                </c:pt>
                <c:pt idx="182">
                  <c:v>612440</c:v>
                </c:pt>
                <c:pt idx="183">
                  <c:v>606410</c:v>
                </c:pt>
                <c:pt idx="184">
                  <c:v>588070</c:v>
                </c:pt>
                <c:pt idx="185">
                  <c:v>626170</c:v>
                </c:pt>
                <c:pt idx="186">
                  <c:v>666320</c:v>
                </c:pt>
                <c:pt idx="187">
                  <c:v>706900</c:v>
                </c:pt>
                <c:pt idx="188">
                  <c:v>712430</c:v>
                </c:pt>
                <c:pt idx="189">
                  <c:v>711300</c:v>
                </c:pt>
                <c:pt idx="190">
                  <c:v>698980</c:v>
                </c:pt>
                <c:pt idx="191">
                  <c:v>717930</c:v>
                </c:pt>
                <c:pt idx="192">
                  <c:v>699890</c:v>
                </c:pt>
                <c:pt idx="193">
                  <c:v>699000</c:v>
                </c:pt>
                <c:pt idx="194">
                  <c:v>758990</c:v>
                </c:pt>
                <c:pt idx="195">
                  <c:v>814010</c:v>
                </c:pt>
                <c:pt idx="196">
                  <c:v>818260</c:v>
                </c:pt>
                <c:pt idx="197">
                  <c:v>819630</c:v>
                </c:pt>
                <c:pt idx="198">
                  <c:v>811170</c:v>
                </c:pt>
                <c:pt idx="199">
                  <c:v>827940</c:v>
                </c:pt>
                <c:pt idx="200">
                  <c:v>808890</c:v>
                </c:pt>
                <c:pt idx="201">
                  <c:v>798440</c:v>
                </c:pt>
                <c:pt idx="202">
                  <c:v>782480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r>
              <a:rPr lang="en-US" sz="3360" b="0" i="0" u="none" strike="noStrike" baseline="0" dirty="0">
                <a:effectLst/>
              </a:rPr>
              <a:t>Did the COVID-19 pandemic change the timing of your home buying plan?</a:t>
            </a:r>
            <a:r>
              <a:rPr lang="en-US" sz="3360" b="0" i="0" u="none" strike="noStrike" baseline="0" dirty="0"/>
              <a:t> </a:t>
            </a:r>
            <a:endParaRPr lang="en-US" dirty="0"/>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B22-4805-94D4-18468B37A9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AE-4629-A258-E3D83E592A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AE-4629-A258-E3D83E592A2A}"/>
              </c:ext>
            </c:extLst>
          </c:dPt>
          <c:dLbls>
            <c:dLbl>
              <c:idx val="0"/>
              <c:layout>
                <c:manualLayout>
                  <c:x val="-0.1280392060367454"/>
                  <c:y val="-1.43935302311037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B22-4805-94D4-18468B37A952}"/>
                </c:ext>
              </c:extLst>
            </c:dLbl>
            <c:dLbl>
              <c:idx val="1"/>
              <c:layout>
                <c:manualLayout>
                  <c:x val="0.18637057086614178"/>
                  <c:y val="-0.173348109264119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AE-4629-A258-E3D83E592A2A}"/>
                </c:ext>
              </c:extLst>
            </c:dLbl>
            <c:dLbl>
              <c:idx val="2"/>
              <c:layout>
                <c:manualLayout>
                  <c:x val="0.22113570374015748"/>
                  <c:y val="0.1904303489841547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AE-4629-A258-E3D83E592A2A}"/>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 it delayed it</c:v>
                </c:pt>
                <c:pt idx="2">
                  <c:v>Yes, it moved it up</c:v>
                </c:pt>
              </c:strCache>
            </c:strRef>
          </c:cat>
          <c:val>
            <c:numRef>
              <c:f>Sheet1!$B$2:$B$4</c:f>
              <c:numCache>
                <c:formatCode>General</c:formatCode>
                <c:ptCount val="3"/>
                <c:pt idx="0">
                  <c:v>483</c:v>
                </c:pt>
                <c:pt idx="1">
                  <c:v>223</c:v>
                </c:pt>
                <c:pt idx="2">
                  <c:v>250</c:v>
                </c:pt>
              </c:numCache>
            </c:numRef>
          </c:val>
          <c:extLst>
            <c:ext xmlns:c16="http://schemas.microsoft.com/office/drawing/2014/chart" uri="{C3380CC4-5D6E-409C-BE32-E72D297353CC}">
              <c16:uniqueId val="{00000000-CB22-4805-94D4-18468B37A9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8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r>
              <a:rPr lang="en-US" sz="3360" b="0" i="0" u="none" strike="noStrike" baseline="0" dirty="0">
                <a:effectLst/>
              </a:rPr>
              <a:t>Did you have a change in your preference of property that you want to purchase since the COVID-19 pandemic?</a:t>
            </a:r>
            <a:endParaRPr lang="en-US" dirty="0"/>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E0-4C60-808D-EF690AA90F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E0-4C60-808D-EF690AA90FFC}"/>
              </c:ext>
            </c:extLst>
          </c:dPt>
          <c:dLbls>
            <c:dLbl>
              <c:idx val="0"/>
              <c:layout>
                <c:manualLayout>
                  <c:x val="-0.2003662160154509"/>
                  <c:y val="7.30138232720909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E0-4C60-808D-EF690AA90FFC}"/>
                </c:ext>
              </c:extLst>
            </c:dLbl>
            <c:dLbl>
              <c:idx val="1"/>
              <c:layout>
                <c:manualLayout>
                  <c:x val="0.23743221660971625"/>
                  <c:y val="-6.8528667249927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E0-4C60-808D-EF690AA90FF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97</c:v>
                </c:pt>
                <c:pt idx="1">
                  <c:v>153</c:v>
                </c:pt>
              </c:numCache>
            </c:numRef>
          </c:val>
          <c:extLst>
            <c:ext xmlns:c16="http://schemas.microsoft.com/office/drawing/2014/chart" uri="{C3380CC4-5D6E-409C-BE32-E72D297353CC}">
              <c16:uniqueId val="{00000006-D7E0-4C60-808D-EF690AA90F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 Population</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Sheet1!$B$2</c:f>
              <c:numCache>
                <c:formatCode>General</c:formatCode>
                <c:ptCount val="1"/>
                <c:pt idx="0">
                  <c:v>27052000</c:v>
                </c:pt>
              </c:numCache>
            </c:numRef>
          </c:val>
          <c:extLst>
            <c:ext xmlns:c16="http://schemas.microsoft.com/office/drawing/2014/chart" uri="{C3380CC4-5D6E-409C-BE32-E72D297353CC}">
              <c16:uniqueId val="{00000000-B3F1-4EAD-B04E-F4604764B031}"/>
            </c:ext>
          </c:extLst>
        </c:ser>
        <c:ser>
          <c:idx val="1"/>
          <c:order val="1"/>
          <c:tx>
            <c:strRef>
              <c:f>Sheet1!$C$1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Sheet1!$C$2</c:f>
              <c:numCache>
                <c:formatCode>General</c:formatCode>
                <c:ptCount val="1"/>
                <c:pt idx="0">
                  <c:v>39782000</c:v>
                </c:pt>
              </c:numCache>
            </c:numRef>
          </c:val>
          <c:extLst>
            <c:ext xmlns:c16="http://schemas.microsoft.com/office/drawing/2014/chart" uri="{C3380CC4-5D6E-409C-BE32-E72D297353CC}">
              <c16:uniqueId val="{00000001-B3F1-4EAD-B04E-F4604764B031}"/>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 REALTORS</a:t>
            </a:r>
            <a:r>
              <a:rPr lang="en-US" baseline="30000" dirty="0"/>
              <a:t>®</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CA REALTORS®</c:v>
                </c:pt>
              </c:strCache>
            </c:strRef>
          </c:cat>
          <c:val>
            <c:numRef>
              <c:f>Sheet1!$B$3</c:f>
              <c:numCache>
                <c:formatCode>General</c:formatCode>
                <c:ptCount val="1"/>
                <c:pt idx="0">
                  <c:v>112491</c:v>
                </c:pt>
              </c:numCache>
            </c:numRef>
          </c:val>
          <c:extLst>
            <c:ext xmlns:c16="http://schemas.microsoft.com/office/drawing/2014/chart" uri="{C3380CC4-5D6E-409C-BE32-E72D297353CC}">
              <c16:uniqueId val="{00000000-8C0E-4028-B7F7-66F46A975C19}"/>
            </c:ext>
          </c:extLst>
        </c:ser>
        <c:ser>
          <c:idx val="1"/>
          <c:order val="1"/>
          <c:tx>
            <c:strRef>
              <c:f>Sheet1!$C$1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CA REALTORS®</c:v>
                </c:pt>
              </c:strCache>
            </c:strRef>
          </c:cat>
          <c:val>
            <c:numRef>
              <c:f>Sheet1!$C$3</c:f>
              <c:numCache>
                <c:formatCode>General</c:formatCode>
                <c:ptCount val="1"/>
                <c:pt idx="0">
                  <c:v>205700</c:v>
                </c:pt>
              </c:numCache>
            </c:numRef>
          </c:val>
          <c:extLst>
            <c:ext xmlns:c16="http://schemas.microsoft.com/office/drawing/2014/chart" uri="{C3380CC4-5D6E-409C-BE32-E72D297353CC}">
              <c16:uniqueId val="{00000001-8C0E-4028-B7F7-66F46A975C19}"/>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 Home Sales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CA Home Sales</c:v>
                </c:pt>
              </c:strCache>
            </c:strRef>
          </c:cat>
          <c:val>
            <c:numRef>
              <c:f>Sheet1!$B$4</c:f>
              <c:numCache>
                <c:formatCode>General</c:formatCode>
                <c:ptCount val="1"/>
                <c:pt idx="0">
                  <c:v>393983</c:v>
                </c:pt>
              </c:numCache>
            </c:numRef>
          </c:val>
          <c:extLst>
            <c:ext xmlns:c16="http://schemas.microsoft.com/office/drawing/2014/chart" uri="{C3380CC4-5D6E-409C-BE32-E72D297353CC}">
              <c16:uniqueId val="{00000000-5B29-4AB9-B083-18FA8AE055E1}"/>
            </c:ext>
          </c:extLst>
        </c:ser>
        <c:ser>
          <c:idx val="1"/>
          <c:order val="1"/>
          <c:tx>
            <c:strRef>
              <c:f>Sheet1!$C$1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CA Home Sales</c:v>
                </c:pt>
              </c:strCache>
            </c:strRef>
          </c:cat>
          <c:val>
            <c:numRef>
              <c:f>Sheet1!$C$4</c:f>
              <c:numCache>
                <c:formatCode>General</c:formatCode>
                <c:ptCount val="1"/>
                <c:pt idx="0">
                  <c:v>411900</c:v>
                </c:pt>
              </c:numCache>
            </c:numRef>
          </c:val>
          <c:extLst>
            <c:ext xmlns:c16="http://schemas.microsoft.com/office/drawing/2014/chart" uri="{C3380CC4-5D6E-409C-BE32-E72D297353CC}">
              <c16:uniqueId val="{00000001-5B29-4AB9-B083-18FA8AE055E1}"/>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 Building Permits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CA Permits</c:v>
                </c:pt>
              </c:strCache>
            </c:strRef>
          </c:cat>
          <c:val>
            <c:numRef>
              <c:f>Sheet1!$B$5</c:f>
              <c:numCache>
                <c:formatCode>General</c:formatCode>
                <c:ptCount val="1"/>
                <c:pt idx="0">
                  <c:v>255559</c:v>
                </c:pt>
              </c:numCache>
            </c:numRef>
          </c:val>
          <c:extLst>
            <c:ext xmlns:c16="http://schemas.microsoft.com/office/drawing/2014/chart" uri="{C3380CC4-5D6E-409C-BE32-E72D297353CC}">
              <c16:uniqueId val="{00000000-568A-4260-BAD7-346B51DCB786}"/>
            </c:ext>
          </c:extLst>
        </c:ser>
        <c:ser>
          <c:idx val="1"/>
          <c:order val="1"/>
          <c:tx>
            <c:strRef>
              <c:f>Sheet1!$C$1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CA Permits</c:v>
                </c:pt>
              </c:strCache>
            </c:strRef>
          </c:cat>
          <c:val>
            <c:numRef>
              <c:f>Sheet1!$C$5</c:f>
              <c:numCache>
                <c:formatCode>General</c:formatCode>
                <c:ptCount val="1"/>
                <c:pt idx="0">
                  <c:v>100386</c:v>
                </c:pt>
              </c:numCache>
            </c:numRef>
          </c:val>
          <c:extLst>
            <c:ext xmlns:c16="http://schemas.microsoft.com/office/drawing/2014/chart" uri="{C3380CC4-5D6E-409C-BE32-E72D297353CC}">
              <c16:uniqueId val="{00000001-568A-4260-BAD7-346B51DCB786}"/>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Employment Trends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areaChart>
        <c:grouping val="stacked"/>
        <c:varyColors val="0"/>
        <c:ser>
          <c:idx val="1"/>
          <c:order val="1"/>
          <c:tx>
            <c:strRef>
              <c:f>Sheet1!$C$1</c:f>
              <c:strCache>
                <c:ptCount val="1"/>
                <c:pt idx="0">
                  <c:v>Pre-Crisis Peak</c:v>
                </c:pt>
              </c:strCache>
            </c:strRef>
          </c:tx>
          <c:spPr>
            <a:solidFill>
              <a:schemeClr val="accent2"/>
            </a:solidFill>
            <a:ln>
              <a:noFill/>
            </a:ln>
            <a:effectLst/>
          </c:spPr>
          <c:cat>
            <c:numRef>
              <c:f>Sheet1!$A$2:$A$24</c:f>
              <c:numCache>
                <c:formatCode>[$-409]mmm\-yy;@</c:formatCode>
                <c:ptCount val="2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numCache>
            </c:numRef>
          </c:cat>
          <c:val>
            <c:numRef>
              <c:f>Sheet1!$C$2:$C$24</c:f>
              <c:numCache>
                <c:formatCode>#,###,###,##0</c:formatCode>
                <c:ptCount val="23"/>
                <c:pt idx="1">
                  <c:v>17660900</c:v>
                </c:pt>
                <c:pt idx="2">
                  <c:v>17660900</c:v>
                </c:pt>
                <c:pt idx="3">
                  <c:v>17660900</c:v>
                </c:pt>
                <c:pt idx="4">
                  <c:v>17660900</c:v>
                </c:pt>
                <c:pt idx="5">
                  <c:v>17660900</c:v>
                </c:pt>
                <c:pt idx="6">
                  <c:v>17660900</c:v>
                </c:pt>
                <c:pt idx="7">
                  <c:v>17660900</c:v>
                </c:pt>
                <c:pt idx="8">
                  <c:v>17660900</c:v>
                </c:pt>
                <c:pt idx="9">
                  <c:v>17660900</c:v>
                </c:pt>
                <c:pt idx="10">
                  <c:v>17660900</c:v>
                </c:pt>
                <c:pt idx="11">
                  <c:v>17660900</c:v>
                </c:pt>
                <c:pt idx="12">
                  <c:v>17660900</c:v>
                </c:pt>
                <c:pt idx="13">
                  <c:v>17660900</c:v>
                </c:pt>
                <c:pt idx="14">
                  <c:v>17660900</c:v>
                </c:pt>
                <c:pt idx="15">
                  <c:v>17660900</c:v>
                </c:pt>
                <c:pt idx="16">
                  <c:v>17660900</c:v>
                </c:pt>
                <c:pt idx="17">
                  <c:v>17660900</c:v>
                </c:pt>
                <c:pt idx="18">
                  <c:v>17660900</c:v>
                </c:pt>
                <c:pt idx="19">
                  <c:v>17660900</c:v>
                </c:pt>
                <c:pt idx="20">
                  <c:v>17660900</c:v>
                </c:pt>
                <c:pt idx="21">
                  <c:v>17660900</c:v>
                </c:pt>
                <c:pt idx="22">
                  <c:v>17660900</c:v>
                </c:pt>
              </c:numCache>
            </c:numRef>
          </c:val>
          <c:extLst>
            <c:ext xmlns:c16="http://schemas.microsoft.com/office/drawing/2014/chart" uri="{C3380CC4-5D6E-409C-BE32-E72D297353CC}">
              <c16:uniqueId val="{00000001-6C6F-469A-99B4-F0397B8AB4C5}"/>
            </c:ext>
          </c:extLst>
        </c:ser>
        <c:ser>
          <c:idx val="2"/>
          <c:order val="2"/>
          <c:tx>
            <c:strRef>
              <c:f>Sheet1!$D$1</c:f>
              <c:strCache>
                <c:ptCount val="1"/>
                <c:pt idx="0">
                  <c:v>Long-Run Trend</c:v>
                </c:pt>
              </c:strCache>
            </c:strRef>
          </c:tx>
          <c:spPr>
            <a:solidFill>
              <a:schemeClr val="accent3"/>
            </a:solidFill>
            <a:ln>
              <a:noFill/>
            </a:ln>
            <a:effectLst/>
          </c:spPr>
          <c:cat>
            <c:numRef>
              <c:f>Sheet1!$A$2:$A$24</c:f>
              <c:numCache>
                <c:formatCode>[$-409]mmm\-yy;@</c:formatCode>
                <c:ptCount val="2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numCache>
            </c:numRef>
          </c:cat>
          <c:val>
            <c:numRef>
              <c:f>Sheet1!$D$2:$D$24</c:f>
              <c:numCache>
                <c:formatCode>General</c:formatCode>
                <c:ptCount val="23"/>
                <c:pt idx="2" formatCode="#,###,###,##0">
                  <c:v>23744.069449413568</c:v>
                </c:pt>
                <c:pt idx="3" formatCode="#,###,###,##0">
                  <c:v>36380.398255109787</c:v>
                </c:pt>
                <c:pt idx="4" formatCode="#,###,###,##0">
                  <c:v>60430.185336917639</c:v>
                </c:pt>
                <c:pt idx="5" formatCode="#,###,###,##0">
                  <c:v>83257.101889144629</c:v>
                </c:pt>
                <c:pt idx="6" formatCode="#,###,###,##0">
                  <c:v>118007.0061048083</c:v>
                </c:pt>
                <c:pt idx="7" formatCode="#,###,###,##0">
                  <c:v>140935.82853449881</c:v>
                </c:pt>
                <c:pt idx="8" formatCode="#,###,###,##0">
                  <c:v>155304.55725710467</c:v>
                </c:pt>
                <c:pt idx="9" formatCode="#,###,###,##0">
                  <c:v>184347.73233471438</c:v>
                </c:pt>
                <c:pt idx="10" formatCode="#,###,###,##0">
                  <c:v>234179.70641524345</c:v>
                </c:pt>
                <c:pt idx="11" formatCode="#,###,###,##0">
                  <c:v>227963.44788986072</c:v>
                </c:pt>
                <c:pt idx="12" formatCode="#,###,###,##0">
                  <c:v>295730.85640427843</c:v>
                </c:pt>
                <c:pt idx="13" formatCode="#,###,###,##0">
                  <c:v>336595.11326786131</c:v>
                </c:pt>
                <c:pt idx="14" formatCode="#,###,###,##0">
                  <c:v>360791.71558625624</c:v>
                </c:pt>
                <c:pt idx="15" formatCode="#,###,###,##0">
                  <c:v>373668.87733509764</c:v>
                </c:pt>
                <c:pt idx="16" formatCode="#,###,###,##0">
                  <c:v>398177.02388934791</c:v>
                </c:pt>
                <c:pt idx="17" formatCode="#,###,###,##0">
                  <c:v>421438.99350016564</c:v>
                </c:pt>
                <c:pt idx="18" formatCode="#,###,###,##0">
                  <c:v>456851.18830948696</c:v>
                </c:pt>
                <c:pt idx="19" formatCode="#,###,###,##0">
                  <c:v>480217.00599892065</c:v>
                </c:pt>
                <c:pt idx="20" formatCode="#,###,###,##0">
                  <c:v>494859.58508429676</c:v>
                </c:pt>
                <c:pt idx="21" formatCode="#,###,###,##0">
                  <c:v>524456.28749091551</c:v>
                </c:pt>
                <c:pt idx="22" formatCode="#,###,###,##0">
                  <c:v>575237.99793595821</c:v>
                </c:pt>
              </c:numCache>
            </c:numRef>
          </c:val>
          <c:extLst>
            <c:ext xmlns:c16="http://schemas.microsoft.com/office/drawing/2014/chart" uri="{C3380CC4-5D6E-409C-BE32-E72D297353CC}">
              <c16:uniqueId val="{00000002-6C6F-469A-99B4-F0397B8AB4C5}"/>
            </c:ext>
          </c:extLst>
        </c:ser>
        <c:dLbls>
          <c:showLegendKey val="0"/>
          <c:showVal val="0"/>
          <c:showCatName val="0"/>
          <c:showSerName val="0"/>
          <c:showPercent val="0"/>
          <c:showBubbleSize val="0"/>
        </c:dLbls>
        <c:axId val="1603221456"/>
        <c:axId val="1603231440"/>
      </c:areaChart>
      <c:barChart>
        <c:barDir val="col"/>
        <c:grouping val="clustered"/>
        <c:varyColors val="0"/>
        <c:ser>
          <c:idx val="0"/>
          <c:order val="0"/>
          <c:tx>
            <c:strRef>
              <c:f>Sheet1!$B$1</c:f>
              <c:strCache>
                <c:ptCount val="1"/>
                <c:pt idx="0">
                  <c:v>Actual Employment</c:v>
                </c:pt>
              </c:strCache>
            </c:strRef>
          </c:tx>
          <c:spPr>
            <a:solidFill>
              <a:schemeClr val="accent1"/>
            </a:solidFill>
            <a:ln>
              <a:noFill/>
            </a:ln>
            <a:effectLst/>
          </c:spPr>
          <c:invertIfNegative val="0"/>
          <c:cat>
            <c:numRef>
              <c:f>Sheet1!$A$2:$A$24</c:f>
              <c:numCache>
                <c:formatCode>[$-409]mmm\-yy;@</c:formatCode>
                <c:ptCount val="2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numCache>
            </c:numRef>
          </c:cat>
          <c:val>
            <c:numRef>
              <c:f>Sheet1!$B$2:$B$24</c:f>
              <c:numCache>
                <c:formatCode>#,###,###,##0</c:formatCode>
                <c:ptCount val="23"/>
                <c:pt idx="0">
                  <c:v>17620800</c:v>
                </c:pt>
                <c:pt idx="1">
                  <c:v>17660900</c:v>
                </c:pt>
                <c:pt idx="2">
                  <c:v>17484100</c:v>
                </c:pt>
                <c:pt idx="3">
                  <c:v>14946100</c:v>
                </c:pt>
                <c:pt idx="4">
                  <c:v>15132700</c:v>
                </c:pt>
                <c:pt idx="5">
                  <c:v>15611700</c:v>
                </c:pt>
                <c:pt idx="6">
                  <c:v>15664600</c:v>
                </c:pt>
                <c:pt idx="7">
                  <c:v>15757800</c:v>
                </c:pt>
                <c:pt idx="8">
                  <c:v>15874100</c:v>
                </c:pt>
                <c:pt idx="9">
                  <c:v>15963400</c:v>
                </c:pt>
                <c:pt idx="10">
                  <c:v>16013300</c:v>
                </c:pt>
                <c:pt idx="11">
                  <c:v>15937900</c:v>
                </c:pt>
                <c:pt idx="12">
                  <c:v>15857900</c:v>
                </c:pt>
                <c:pt idx="13">
                  <c:v>16014000</c:v>
                </c:pt>
                <c:pt idx="14">
                  <c:v>16146400</c:v>
                </c:pt>
                <c:pt idx="15">
                  <c:v>16248400</c:v>
                </c:pt>
                <c:pt idx="16">
                  <c:v>16343100</c:v>
                </c:pt>
                <c:pt idx="17">
                  <c:v>16414600</c:v>
                </c:pt>
                <c:pt idx="18">
                  <c:v>16527800</c:v>
                </c:pt>
                <c:pt idx="19">
                  <c:v>16622500</c:v>
                </c:pt>
                <c:pt idx="20">
                  <c:v>16677800</c:v>
                </c:pt>
                <c:pt idx="21">
                  <c:v>16789400</c:v>
                </c:pt>
                <c:pt idx="22">
                  <c:v>16835100</c:v>
                </c:pt>
              </c:numCache>
            </c:numRef>
          </c:val>
          <c:extLst>
            <c:ext xmlns:c16="http://schemas.microsoft.com/office/drawing/2014/chart" uri="{C3380CC4-5D6E-409C-BE32-E72D297353CC}">
              <c16:uniqueId val="{00000000-6C6F-469A-99B4-F0397B8AB4C5}"/>
            </c:ext>
          </c:extLst>
        </c:ser>
        <c:dLbls>
          <c:showLegendKey val="0"/>
          <c:showVal val="0"/>
          <c:showCatName val="0"/>
          <c:showSerName val="0"/>
          <c:showPercent val="0"/>
          <c:showBubbleSize val="0"/>
        </c:dLbls>
        <c:gapWidth val="219"/>
        <c:overlap val="-27"/>
        <c:axId val="1603221456"/>
        <c:axId val="1603231440"/>
      </c:barChart>
      <c:dateAx>
        <c:axId val="160322145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03231440"/>
        <c:crosses val="autoZero"/>
        <c:auto val="1"/>
        <c:lblOffset val="100"/>
        <c:baseTimeUnit val="months"/>
      </c:dateAx>
      <c:valAx>
        <c:axId val="1603231440"/>
        <c:scaling>
          <c:orientation val="minMax"/>
          <c:min val="140000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03221456"/>
        <c:crosses val="autoZero"/>
        <c:crossBetween val="between"/>
        <c:dispUnits>
          <c:builtInUnit val="millions"/>
          <c:dispUnitsLbl>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a:t>California Housing Permits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Permits</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09-4822-8FF1-F782BC7309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Sheet1!$A$2:$A$35</c:f>
              <c:strCach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2021p</c:v>
                </c:pt>
              </c:strCache>
            </c:strRef>
          </c:cat>
          <c:val>
            <c:numRef>
              <c:f>Sheet1!$B$2:$B$35</c:f>
              <c:numCache>
                <c:formatCode>General</c:formatCode>
                <c:ptCount val="34"/>
                <c:pt idx="0">
                  <c:v>255559</c:v>
                </c:pt>
                <c:pt idx="1">
                  <c:v>237747</c:v>
                </c:pt>
                <c:pt idx="2">
                  <c:v>164313</c:v>
                </c:pt>
                <c:pt idx="3">
                  <c:v>105919</c:v>
                </c:pt>
                <c:pt idx="4">
                  <c:v>97407</c:v>
                </c:pt>
                <c:pt idx="5">
                  <c:v>84656</c:v>
                </c:pt>
                <c:pt idx="6">
                  <c:v>97047</c:v>
                </c:pt>
                <c:pt idx="7">
                  <c:v>85293</c:v>
                </c:pt>
                <c:pt idx="8">
                  <c:v>94283</c:v>
                </c:pt>
                <c:pt idx="9">
                  <c:v>111716</c:v>
                </c:pt>
                <c:pt idx="10">
                  <c:v>125707</c:v>
                </c:pt>
                <c:pt idx="11">
                  <c:v>140137</c:v>
                </c:pt>
                <c:pt idx="12">
                  <c:v>148540</c:v>
                </c:pt>
                <c:pt idx="13">
                  <c:v>148757</c:v>
                </c:pt>
                <c:pt idx="14">
                  <c:v>167761</c:v>
                </c:pt>
                <c:pt idx="15">
                  <c:v>195682</c:v>
                </c:pt>
                <c:pt idx="16">
                  <c:v>212960</c:v>
                </c:pt>
                <c:pt idx="17">
                  <c:v>208972</c:v>
                </c:pt>
                <c:pt idx="18">
                  <c:v>164280</c:v>
                </c:pt>
                <c:pt idx="19">
                  <c:v>113034</c:v>
                </c:pt>
                <c:pt idx="20">
                  <c:v>64962</c:v>
                </c:pt>
                <c:pt idx="21">
                  <c:v>36421</c:v>
                </c:pt>
                <c:pt idx="22">
                  <c:v>44762</c:v>
                </c:pt>
                <c:pt idx="23">
                  <c:v>47092</c:v>
                </c:pt>
                <c:pt idx="24">
                  <c:v>59638</c:v>
                </c:pt>
                <c:pt idx="25">
                  <c:v>84255</c:v>
                </c:pt>
                <c:pt idx="26">
                  <c:v>84485</c:v>
                </c:pt>
                <c:pt idx="27">
                  <c:v>95522</c:v>
                </c:pt>
                <c:pt idx="28">
                  <c:v>98834</c:v>
                </c:pt>
                <c:pt idx="29">
                  <c:v>112838</c:v>
                </c:pt>
                <c:pt idx="30">
                  <c:v>114370</c:v>
                </c:pt>
                <c:pt idx="31">
                  <c:v>111870</c:v>
                </c:pt>
                <c:pt idx="32">
                  <c:v>100386</c:v>
                </c:pt>
                <c:pt idx="33">
                  <c:v>119636</c:v>
                </c:pt>
              </c:numCache>
            </c:numRef>
          </c:val>
          <c:extLst>
            <c:ext xmlns:c16="http://schemas.microsoft.com/office/drawing/2014/chart" uri="{C3380CC4-5D6E-409C-BE32-E72D297353CC}">
              <c16:uniqueId val="{00000000-D2C3-405F-B599-02D16946D1A9}"/>
            </c:ext>
          </c:extLst>
        </c:ser>
        <c:dLbls>
          <c:showLegendKey val="0"/>
          <c:showVal val="0"/>
          <c:showCatName val="0"/>
          <c:showSerName val="0"/>
          <c:showPercent val="0"/>
          <c:showBubbleSize val="0"/>
        </c:dLbls>
        <c:gapWidth val="219"/>
        <c:overlap val="-27"/>
        <c:axId val="185305552"/>
        <c:axId val="498031824"/>
      </c:barChart>
      <c:lineChart>
        <c:grouping val="standard"/>
        <c:varyColors val="0"/>
        <c:ser>
          <c:idx val="1"/>
          <c:order val="1"/>
          <c:tx>
            <c:strRef>
              <c:f>Sheet1!$C$1</c:f>
              <c:strCache>
                <c:ptCount val="1"/>
                <c:pt idx="0">
                  <c:v>HCD Estimate</c:v>
                </c:pt>
              </c:strCache>
            </c:strRef>
          </c:tx>
          <c:spPr>
            <a:ln w="38100" cap="rnd">
              <a:solidFill>
                <a:schemeClr val="accent3"/>
              </a:solidFill>
              <a:prstDash val="dash"/>
              <a:round/>
            </a:ln>
            <a:effectLst/>
          </c:spPr>
          <c:marker>
            <c:symbol val="none"/>
          </c:marker>
          <c:cat>
            <c:strRef>
              <c:f>Sheet1!$A$2:$A$35</c:f>
              <c:strCach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2021p</c:v>
                </c:pt>
              </c:strCache>
            </c:strRef>
          </c:cat>
          <c:val>
            <c:numRef>
              <c:f>Sheet1!$C$2:$C$35</c:f>
              <c:numCache>
                <c:formatCode>General</c:formatCode>
                <c:ptCount val="34"/>
                <c:pt idx="0">
                  <c:v>180000</c:v>
                </c:pt>
                <c:pt idx="1">
                  <c:v>180000</c:v>
                </c:pt>
                <c:pt idx="2">
                  <c:v>180000</c:v>
                </c:pt>
                <c:pt idx="3">
                  <c:v>180000</c:v>
                </c:pt>
                <c:pt idx="4">
                  <c:v>180000</c:v>
                </c:pt>
                <c:pt idx="5">
                  <c:v>180000</c:v>
                </c:pt>
                <c:pt idx="6">
                  <c:v>180000</c:v>
                </c:pt>
                <c:pt idx="7">
                  <c:v>180000</c:v>
                </c:pt>
                <c:pt idx="8">
                  <c:v>180000</c:v>
                </c:pt>
                <c:pt idx="9">
                  <c:v>180000</c:v>
                </c:pt>
                <c:pt idx="10">
                  <c:v>180000</c:v>
                </c:pt>
                <c:pt idx="11">
                  <c:v>180000</c:v>
                </c:pt>
                <c:pt idx="12">
                  <c:v>180000</c:v>
                </c:pt>
                <c:pt idx="13">
                  <c:v>180000</c:v>
                </c:pt>
                <c:pt idx="14">
                  <c:v>180000</c:v>
                </c:pt>
                <c:pt idx="15">
                  <c:v>180000</c:v>
                </c:pt>
                <c:pt idx="16">
                  <c:v>180000</c:v>
                </c:pt>
                <c:pt idx="17">
                  <c:v>180000</c:v>
                </c:pt>
                <c:pt idx="18">
                  <c:v>180000</c:v>
                </c:pt>
                <c:pt idx="19">
                  <c:v>180000</c:v>
                </c:pt>
                <c:pt idx="20">
                  <c:v>180000</c:v>
                </c:pt>
                <c:pt idx="21">
                  <c:v>180000</c:v>
                </c:pt>
                <c:pt idx="22">
                  <c:v>180000</c:v>
                </c:pt>
                <c:pt idx="23">
                  <c:v>180000</c:v>
                </c:pt>
                <c:pt idx="24">
                  <c:v>180000</c:v>
                </c:pt>
                <c:pt idx="25">
                  <c:v>180000</c:v>
                </c:pt>
                <c:pt idx="26">
                  <c:v>180000</c:v>
                </c:pt>
                <c:pt idx="27">
                  <c:v>180000</c:v>
                </c:pt>
                <c:pt idx="28">
                  <c:v>180000</c:v>
                </c:pt>
                <c:pt idx="29">
                  <c:v>180000</c:v>
                </c:pt>
                <c:pt idx="30">
                  <c:v>180000</c:v>
                </c:pt>
                <c:pt idx="31">
                  <c:v>180000</c:v>
                </c:pt>
                <c:pt idx="32">
                  <c:v>180000</c:v>
                </c:pt>
                <c:pt idx="33">
                  <c:v>180000</c:v>
                </c:pt>
              </c:numCache>
            </c:numRef>
          </c:val>
          <c:smooth val="0"/>
          <c:extLst>
            <c:ext xmlns:c16="http://schemas.microsoft.com/office/drawing/2014/chart" uri="{C3380CC4-5D6E-409C-BE32-E72D297353CC}">
              <c16:uniqueId val="{00000002-8209-4822-8FF1-F782BC7309F4}"/>
            </c:ext>
          </c:extLst>
        </c:ser>
        <c:dLbls>
          <c:showLegendKey val="0"/>
          <c:showVal val="0"/>
          <c:showCatName val="0"/>
          <c:showSerName val="0"/>
          <c:showPercent val="0"/>
          <c:showBubbleSize val="0"/>
        </c:dLbls>
        <c:marker val="1"/>
        <c:smooth val="0"/>
        <c:axId val="185305552"/>
        <c:axId val="498031824"/>
      </c:lineChart>
      <c:catAx>
        <c:axId val="18530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498031824"/>
        <c:crosses val="autoZero"/>
        <c:auto val="1"/>
        <c:lblAlgn val="ctr"/>
        <c:lblOffset val="100"/>
        <c:noMultiLvlLbl val="0"/>
      </c:catAx>
      <c:valAx>
        <c:axId val="49803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8530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a:t>San Diego County Residential Building Permits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SF</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Sheet1!$B$2:$B$34</c:f>
              <c:numCache>
                <c:formatCode>0.00</c:formatCode>
                <c:ptCount val="33"/>
                <c:pt idx="0">
                  <c:v>14749</c:v>
                </c:pt>
                <c:pt idx="1">
                  <c:v>10856</c:v>
                </c:pt>
                <c:pt idx="2">
                  <c:v>6621</c:v>
                </c:pt>
                <c:pt idx="3">
                  <c:v>5342</c:v>
                </c:pt>
                <c:pt idx="4">
                  <c:v>3762</c:v>
                </c:pt>
                <c:pt idx="5">
                  <c:v>4076</c:v>
                </c:pt>
                <c:pt idx="6">
                  <c:v>5247</c:v>
                </c:pt>
                <c:pt idx="7">
                  <c:v>4736</c:v>
                </c:pt>
                <c:pt idx="8">
                  <c:v>5816</c:v>
                </c:pt>
                <c:pt idx="9">
                  <c:v>8338</c:v>
                </c:pt>
                <c:pt idx="10">
                  <c:v>9160</c:v>
                </c:pt>
                <c:pt idx="11">
                  <c:v>9993</c:v>
                </c:pt>
                <c:pt idx="12">
                  <c:v>9167</c:v>
                </c:pt>
                <c:pt idx="13">
                  <c:v>9312</c:v>
                </c:pt>
                <c:pt idx="14">
                  <c:v>9749</c:v>
                </c:pt>
                <c:pt idx="15">
                  <c:v>9455</c:v>
                </c:pt>
                <c:pt idx="16">
                  <c:v>9555</c:v>
                </c:pt>
                <c:pt idx="17">
                  <c:v>7904</c:v>
                </c:pt>
                <c:pt idx="18">
                  <c:v>4753</c:v>
                </c:pt>
                <c:pt idx="19">
                  <c:v>3503</c:v>
                </c:pt>
                <c:pt idx="20">
                  <c:v>2352</c:v>
                </c:pt>
                <c:pt idx="21">
                  <c:v>1786</c:v>
                </c:pt>
                <c:pt idx="22">
                  <c:v>2254</c:v>
                </c:pt>
                <c:pt idx="23">
                  <c:v>2252</c:v>
                </c:pt>
                <c:pt idx="24">
                  <c:v>2099.9999940395355</c:v>
                </c:pt>
                <c:pt idx="25">
                  <c:v>2519.0000012516975</c:v>
                </c:pt>
                <c:pt idx="26">
                  <c:v>2256.9999992847443</c:v>
                </c:pt>
                <c:pt idx="27">
                  <c:v>3123</c:v>
                </c:pt>
                <c:pt idx="28">
                  <c:v>2409</c:v>
                </c:pt>
                <c:pt idx="29">
                  <c:v>3979</c:v>
                </c:pt>
                <c:pt idx="30">
                  <c:v>3387</c:v>
                </c:pt>
                <c:pt idx="31">
                  <c:v>3043</c:v>
                </c:pt>
                <c:pt idx="32">
                  <c:v>3160</c:v>
                </c:pt>
              </c:numCache>
            </c:numRef>
          </c:val>
          <c:extLst>
            <c:ext xmlns:c16="http://schemas.microsoft.com/office/drawing/2014/chart" uri="{C3380CC4-5D6E-409C-BE32-E72D297353CC}">
              <c16:uniqueId val="{00000000-1A48-43D2-BB4A-A39906916248}"/>
            </c:ext>
          </c:extLst>
        </c:ser>
        <c:ser>
          <c:idx val="1"/>
          <c:order val="1"/>
          <c:tx>
            <c:strRef>
              <c:f>Sheet1!$C$1</c:f>
              <c:strCache>
                <c:ptCount val="1"/>
                <c:pt idx="0">
                  <c:v>MF</c:v>
                </c:pt>
              </c:strCache>
            </c:strRef>
          </c:tx>
          <c:spPr>
            <a:solidFill>
              <a:schemeClr val="accent2"/>
            </a:solidFill>
            <a:ln>
              <a:noFill/>
            </a:ln>
            <a:effectLst>
              <a:outerShdw blurRad="50800" dist="38100" dir="2700000" algn="tl" rotWithShape="0">
                <a:prstClr val="black">
                  <a:alpha val="40000"/>
                </a:prstClr>
              </a:outerShdw>
            </a:effectLst>
          </c:spPr>
          <c:invertIfNegative val="0"/>
          <c:cat>
            <c:numRef>
              <c:f>Sheet1!$A$2:$A$34</c:f>
              <c:numCache>
                <c:formatCode>General</c:formatCode>
                <c:ptCount val="3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numCache>
            </c:numRef>
          </c:cat>
          <c:val>
            <c:numRef>
              <c:f>Sheet1!$C$2:$C$34</c:f>
              <c:numCache>
                <c:formatCode>0.00</c:formatCode>
                <c:ptCount val="33"/>
                <c:pt idx="0">
                  <c:v>13803</c:v>
                </c:pt>
                <c:pt idx="1">
                  <c:v>7854</c:v>
                </c:pt>
                <c:pt idx="2">
                  <c:v>9175</c:v>
                </c:pt>
                <c:pt idx="3">
                  <c:v>2566</c:v>
                </c:pt>
                <c:pt idx="4">
                  <c:v>2297</c:v>
                </c:pt>
                <c:pt idx="5">
                  <c:v>1526</c:v>
                </c:pt>
                <c:pt idx="6">
                  <c:v>1688</c:v>
                </c:pt>
                <c:pt idx="7">
                  <c:v>1872</c:v>
                </c:pt>
                <c:pt idx="8">
                  <c:v>1052</c:v>
                </c:pt>
                <c:pt idx="9">
                  <c:v>3064</c:v>
                </c:pt>
                <c:pt idx="10">
                  <c:v>3013</c:v>
                </c:pt>
                <c:pt idx="11">
                  <c:v>6434</c:v>
                </c:pt>
                <c:pt idx="12">
                  <c:v>6760</c:v>
                </c:pt>
                <c:pt idx="13">
                  <c:v>6326</c:v>
                </c:pt>
                <c:pt idx="14">
                  <c:v>5989</c:v>
                </c:pt>
                <c:pt idx="15">
                  <c:v>8859</c:v>
                </c:pt>
                <c:pt idx="16">
                  <c:v>7751</c:v>
                </c:pt>
                <c:pt idx="17">
                  <c:v>7354</c:v>
                </c:pt>
                <c:pt idx="18">
                  <c:v>6024</c:v>
                </c:pt>
                <c:pt idx="19">
                  <c:v>3942</c:v>
                </c:pt>
                <c:pt idx="20">
                  <c:v>2802</c:v>
                </c:pt>
                <c:pt idx="21">
                  <c:v>1204</c:v>
                </c:pt>
                <c:pt idx="22">
                  <c:v>1092</c:v>
                </c:pt>
                <c:pt idx="23">
                  <c:v>2968</c:v>
                </c:pt>
                <c:pt idx="24">
                  <c:v>4318.9999556634575</c:v>
                </c:pt>
                <c:pt idx="25">
                  <c:v>6368.999948957935</c:v>
                </c:pt>
                <c:pt idx="26">
                  <c:v>4329.000043682754</c:v>
                </c:pt>
                <c:pt idx="27">
                  <c:v>6852</c:v>
                </c:pt>
                <c:pt idx="28">
                  <c:v>7563</c:v>
                </c:pt>
                <c:pt idx="29">
                  <c:v>5601</c:v>
                </c:pt>
                <c:pt idx="30">
                  <c:v>6190</c:v>
                </c:pt>
                <c:pt idx="31">
                  <c:v>5010</c:v>
                </c:pt>
                <c:pt idx="32">
                  <c:v>6326</c:v>
                </c:pt>
              </c:numCache>
            </c:numRef>
          </c:val>
          <c:extLst>
            <c:ext xmlns:c16="http://schemas.microsoft.com/office/drawing/2014/chart" uri="{C3380CC4-5D6E-409C-BE32-E72D297353CC}">
              <c16:uniqueId val="{00000001-1A48-43D2-BB4A-A39906916248}"/>
            </c:ext>
          </c:extLst>
        </c:ser>
        <c:dLbls>
          <c:showLegendKey val="0"/>
          <c:showVal val="0"/>
          <c:showCatName val="0"/>
          <c:showSerName val="0"/>
          <c:showPercent val="0"/>
          <c:showBubbleSize val="0"/>
        </c:dLbls>
        <c:gapWidth val="219"/>
        <c:overlap val="100"/>
        <c:axId val="1899706128"/>
        <c:axId val="1899706960"/>
      </c:barChart>
      <c:catAx>
        <c:axId val="189970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899706960"/>
        <c:crosses val="autoZero"/>
        <c:auto val="1"/>
        <c:lblAlgn val="ctr"/>
        <c:lblOffset val="100"/>
        <c:noMultiLvlLbl val="0"/>
      </c:catAx>
      <c:valAx>
        <c:axId val="189970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899706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SD Population</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1988</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Sheet1!$B$2</c:f>
              <c:numCache>
                <c:formatCode>0.000</c:formatCode>
                <c:ptCount val="1"/>
                <c:pt idx="0">
                  <c:v>2364284</c:v>
                </c:pt>
              </c:numCache>
            </c:numRef>
          </c:val>
          <c:extLst>
            <c:ext xmlns:c16="http://schemas.microsoft.com/office/drawing/2014/chart" uri="{C3380CC4-5D6E-409C-BE32-E72D297353CC}">
              <c16:uniqueId val="{00000000-B3F1-4EAD-B04E-F4604764B031}"/>
            </c:ext>
          </c:extLst>
        </c:ser>
        <c:ser>
          <c:idx val="1"/>
          <c:order val="1"/>
          <c:tx>
            <c:strRef>
              <c:f>Sheet1!$C$1</c:f>
              <c:strCache>
                <c:ptCount val="1"/>
                <c:pt idx="0">
                  <c:v>2020</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Sheet1!$C$2</c:f>
              <c:numCache>
                <c:formatCode>General</c:formatCode>
                <c:ptCount val="1"/>
                <c:pt idx="0">
                  <c:v>3332427</c:v>
                </c:pt>
              </c:numCache>
            </c:numRef>
          </c:val>
          <c:extLst>
            <c:ext xmlns:c16="http://schemas.microsoft.com/office/drawing/2014/chart" uri="{C3380CC4-5D6E-409C-BE32-E72D297353CC}">
              <c16:uniqueId val="{00000001-B3F1-4EAD-B04E-F4604764B031}"/>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SD Nonfarm Jobs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1990*</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SD Jobs</c:v>
                </c:pt>
              </c:strCache>
            </c:strRef>
          </c:cat>
          <c:val>
            <c:numRef>
              <c:f>Sheet1!$B$4</c:f>
              <c:numCache>
                <c:formatCode>General</c:formatCode>
                <c:ptCount val="1"/>
                <c:pt idx="0">
                  <c:v>978000</c:v>
                </c:pt>
              </c:numCache>
            </c:numRef>
          </c:val>
          <c:extLst>
            <c:ext xmlns:c16="http://schemas.microsoft.com/office/drawing/2014/chart" uri="{C3380CC4-5D6E-409C-BE32-E72D297353CC}">
              <c16:uniqueId val="{00000000-5B29-4AB9-B083-18FA8AE055E1}"/>
            </c:ext>
          </c:extLst>
        </c:ser>
        <c:ser>
          <c:idx val="1"/>
          <c:order val="1"/>
          <c:tx>
            <c:strRef>
              <c:f>Sheet1!$C$1</c:f>
              <c:strCache>
                <c:ptCount val="1"/>
                <c:pt idx="0">
                  <c:v>2019*</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SD Jobs</c:v>
                </c:pt>
              </c:strCache>
            </c:strRef>
          </c:cat>
          <c:val>
            <c:numRef>
              <c:f>Sheet1!$C$4</c:f>
              <c:numCache>
                <c:formatCode>General</c:formatCode>
                <c:ptCount val="1"/>
                <c:pt idx="0">
                  <c:v>1503200</c:v>
                </c:pt>
              </c:numCache>
            </c:numRef>
          </c:val>
          <c:extLst>
            <c:ext xmlns:c16="http://schemas.microsoft.com/office/drawing/2014/chart" uri="{C3380CC4-5D6E-409C-BE32-E72D297353CC}">
              <c16:uniqueId val="{00000001-5B29-4AB9-B083-18FA8AE055E1}"/>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SD Building Permits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1988</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CA Permits</c:v>
                </c:pt>
              </c:strCache>
            </c:strRef>
          </c:cat>
          <c:val>
            <c:numRef>
              <c:f>Sheet1!$B$5</c:f>
              <c:numCache>
                <c:formatCode>General</c:formatCode>
                <c:ptCount val="1"/>
                <c:pt idx="0">
                  <c:v>28552</c:v>
                </c:pt>
              </c:numCache>
            </c:numRef>
          </c:val>
          <c:extLst>
            <c:ext xmlns:c16="http://schemas.microsoft.com/office/drawing/2014/chart" uri="{C3380CC4-5D6E-409C-BE32-E72D297353CC}">
              <c16:uniqueId val="{00000000-568A-4260-BAD7-346B51DCB786}"/>
            </c:ext>
          </c:extLst>
        </c:ser>
        <c:ser>
          <c:idx val="1"/>
          <c:order val="1"/>
          <c:tx>
            <c:strRef>
              <c:f>Sheet1!$C$1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CA Permits</c:v>
                </c:pt>
              </c:strCache>
            </c:strRef>
          </c:cat>
          <c:val>
            <c:numRef>
              <c:f>Sheet1!$C$5</c:f>
              <c:numCache>
                <c:formatCode>General</c:formatCode>
                <c:ptCount val="1"/>
                <c:pt idx="0">
                  <c:v>9486</c:v>
                </c:pt>
              </c:numCache>
            </c:numRef>
          </c:val>
          <c:extLst>
            <c:ext xmlns:c16="http://schemas.microsoft.com/office/drawing/2014/chart" uri="{C3380CC4-5D6E-409C-BE32-E72D297353CC}">
              <c16:uniqueId val="{00000001-568A-4260-BAD7-346B51DCB786}"/>
            </c:ext>
          </c:extLst>
        </c:ser>
        <c:dLbls>
          <c:showLegendKey val="0"/>
          <c:showVal val="0"/>
          <c:showCatName val="0"/>
          <c:showSerName val="0"/>
          <c:showPercent val="0"/>
          <c:showBubbleSize val="0"/>
        </c:dLbls>
        <c:gapWidth val="219"/>
        <c:overlap val="-27"/>
        <c:axId val="1073617919"/>
        <c:axId val="1073618335"/>
      </c:barChart>
      <c:catAx>
        <c:axId val="1073617919"/>
        <c:scaling>
          <c:orientation val="minMax"/>
        </c:scaling>
        <c:delete val="1"/>
        <c:axPos val="b"/>
        <c:numFmt formatCode="General" sourceLinked="1"/>
        <c:majorTickMark val="none"/>
        <c:minorTickMark val="none"/>
        <c:tickLblPos val="nextTo"/>
        <c:crossAx val="1073618335"/>
        <c:crosses val="autoZero"/>
        <c:auto val="1"/>
        <c:lblAlgn val="ctr"/>
        <c:lblOffset val="100"/>
        <c:noMultiLvlLbl val="0"/>
      </c:catAx>
      <c:valAx>
        <c:axId val="1073618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73617919"/>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r>
              <a:rPr lang="en-US" sz="3360" b="0" i="0" u="none" strike="noStrike" baseline="0" dirty="0">
                <a:effectLst/>
              </a:rPr>
              <a:t>Did the COVID-19 pandemic change the timing of your home buying plan?</a:t>
            </a:r>
            <a:r>
              <a:rPr lang="en-US" sz="3360" b="0" i="0" u="none" strike="noStrike" baseline="0" dirty="0"/>
              <a:t> </a:t>
            </a:r>
            <a:endParaRPr lang="en-US" dirty="0"/>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B22-4805-94D4-18468B37A9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AE-4629-A258-E3D83E592A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AE-4629-A258-E3D83E592A2A}"/>
              </c:ext>
            </c:extLst>
          </c:dPt>
          <c:dLbls>
            <c:dLbl>
              <c:idx val="0"/>
              <c:layout>
                <c:manualLayout>
                  <c:x val="-0.1280392060367454"/>
                  <c:y val="-1.43935302311037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B22-4805-94D4-18468B37A952}"/>
                </c:ext>
              </c:extLst>
            </c:dLbl>
            <c:dLbl>
              <c:idx val="1"/>
              <c:layout>
                <c:manualLayout>
                  <c:x val="0.18637057086614178"/>
                  <c:y val="-0.173348109264119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AE-4629-A258-E3D83E592A2A}"/>
                </c:ext>
              </c:extLst>
            </c:dLbl>
            <c:dLbl>
              <c:idx val="2"/>
              <c:layout>
                <c:manualLayout>
                  <c:x val="0.22113570374015748"/>
                  <c:y val="0.1904303489841547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AE-4629-A258-E3D83E592A2A}"/>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 it delayed it</c:v>
                </c:pt>
                <c:pt idx="2">
                  <c:v>Yes, it moved it up</c:v>
                </c:pt>
              </c:strCache>
            </c:strRef>
          </c:cat>
          <c:val>
            <c:numRef>
              <c:f>Sheet1!$B$2:$B$4</c:f>
              <c:numCache>
                <c:formatCode>General</c:formatCode>
                <c:ptCount val="3"/>
                <c:pt idx="0">
                  <c:v>483</c:v>
                </c:pt>
                <c:pt idx="1">
                  <c:v>223</c:v>
                </c:pt>
                <c:pt idx="2">
                  <c:v>250</c:v>
                </c:pt>
              </c:numCache>
            </c:numRef>
          </c:val>
          <c:extLst>
            <c:ext xmlns:c16="http://schemas.microsoft.com/office/drawing/2014/chart" uri="{C3380CC4-5D6E-409C-BE32-E72D297353CC}">
              <c16:uniqueId val="{00000000-CB22-4805-94D4-18468B37A9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8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r>
              <a:rPr lang="en-US" sz="3360" b="0" i="0" u="none" strike="noStrike" baseline="0" dirty="0">
                <a:effectLst/>
              </a:rPr>
              <a:t>Did you have a change in your preference of property that you want to purchase since the COVID-19 pandemic?</a:t>
            </a:r>
            <a:endParaRPr lang="en-US" dirty="0"/>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E0-4C60-808D-EF690AA90F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E0-4C60-808D-EF690AA90FFC}"/>
              </c:ext>
            </c:extLst>
          </c:dPt>
          <c:dLbls>
            <c:dLbl>
              <c:idx val="0"/>
              <c:layout>
                <c:manualLayout>
                  <c:x val="-0.2003662160154509"/>
                  <c:y val="7.30138232720909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E0-4C60-808D-EF690AA90FFC}"/>
                </c:ext>
              </c:extLst>
            </c:dLbl>
            <c:dLbl>
              <c:idx val="1"/>
              <c:layout>
                <c:manualLayout>
                  <c:x val="0.23743221660971625"/>
                  <c:y val="-6.8528667249927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E0-4C60-808D-EF690AA90FF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97</c:v>
                </c:pt>
                <c:pt idx="1">
                  <c:v>153</c:v>
                </c:pt>
              </c:numCache>
            </c:numRef>
          </c:val>
          <c:extLst>
            <c:ext xmlns:c16="http://schemas.microsoft.com/office/drawing/2014/chart" uri="{C3380CC4-5D6E-409C-BE32-E72D297353CC}">
              <c16:uniqueId val="{00000006-D7E0-4C60-808D-EF690AA90F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0585467357124"/>
          <c:y val="4.3262901933942915E-2"/>
          <c:w val="0.8542734860845097"/>
          <c:h val="0.76018988314324176"/>
        </c:manualLayout>
      </c:layout>
      <c:barChart>
        <c:barDir val="col"/>
        <c:grouping val="clustered"/>
        <c:varyColors val="0"/>
        <c:ser>
          <c:idx val="0"/>
          <c:order val="0"/>
          <c:tx>
            <c:strRef>
              <c:f>Sheet1!$B$1</c:f>
              <c:strCache>
                <c:ptCount val="1"/>
                <c:pt idx="0">
                  <c:v>CA</c:v>
                </c:pt>
              </c:strCache>
            </c:strRef>
          </c:tx>
          <c:spPr>
            <a:solidFill>
              <a:schemeClr val="accent4"/>
            </a:solidFill>
            <a:ln w="38100">
              <a:noFill/>
            </a:ln>
            <a:effectLst>
              <a:outerShdw blurRad="50800" dist="38100" algn="l" rotWithShape="0">
                <a:prstClr val="black">
                  <a:alpha val="40000"/>
                </a:prstClr>
              </a:outerShdw>
            </a:effectLst>
          </c:spPr>
          <c:invertIfNegative val="0"/>
          <c:dLbls>
            <c:dLbl>
              <c:idx val="6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4-44A4-9205-888BD18A32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Sheet1!$A$2:$A$64</c:f>
              <c:numCache>
                <c:formatCode>General</c:formatCode>
                <c:ptCount val="63"/>
                <c:pt idx="0">
                  <c:v>2006.1</c:v>
                </c:pt>
                <c:pt idx="1">
                  <c:v>2006.2</c:v>
                </c:pt>
                <c:pt idx="2">
                  <c:v>2006.3</c:v>
                </c:pt>
                <c:pt idx="3">
                  <c:v>2006.4</c:v>
                </c:pt>
                <c:pt idx="4">
                  <c:v>2007.1</c:v>
                </c:pt>
                <c:pt idx="5">
                  <c:v>2007.2</c:v>
                </c:pt>
                <c:pt idx="6">
                  <c:v>2007.3</c:v>
                </c:pt>
                <c:pt idx="7">
                  <c:v>2007.4</c:v>
                </c:pt>
                <c:pt idx="8">
                  <c:v>2008.1</c:v>
                </c:pt>
                <c:pt idx="9">
                  <c:v>2008.2</c:v>
                </c:pt>
                <c:pt idx="10">
                  <c:v>2008.3</c:v>
                </c:pt>
                <c:pt idx="11">
                  <c:v>2008.4</c:v>
                </c:pt>
                <c:pt idx="12">
                  <c:v>2009.1</c:v>
                </c:pt>
                <c:pt idx="13">
                  <c:v>2009.2</c:v>
                </c:pt>
                <c:pt idx="14">
                  <c:v>2009.3</c:v>
                </c:pt>
                <c:pt idx="15">
                  <c:v>2009.4</c:v>
                </c:pt>
                <c:pt idx="16">
                  <c:v>2010.1</c:v>
                </c:pt>
                <c:pt idx="17">
                  <c:v>2010.2</c:v>
                </c:pt>
                <c:pt idx="18">
                  <c:v>2010.3</c:v>
                </c:pt>
                <c:pt idx="19">
                  <c:v>2010.4</c:v>
                </c:pt>
                <c:pt idx="20">
                  <c:v>2011.1</c:v>
                </c:pt>
                <c:pt idx="21">
                  <c:v>2011.2</c:v>
                </c:pt>
                <c:pt idx="22">
                  <c:v>2011.3</c:v>
                </c:pt>
                <c:pt idx="23">
                  <c:v>2011.4</c:v>
                </c:pt>
                <c:pt idx="24">
                  <c:v>2012.1</c:v>
                </c:pt>
                <c:pt idx="25">
                  <c:v>2012.2</c:v>
                </c:pt>
                <c:pt idx="26">
                  <c:v>2012.3</c:v>
                </c:pt>
                <c:pt idx="27">
                  <c:v>2012.4</c:v>
                </c:pt>
                <c:pt idx="28">
                  <c:v>2013.1</c:v>
                </c:pt>
                <c:pt idx="29">
                  <c:v>2013.2</c:v>
                </c:pt>
                <c:pt idx="30">
                  <c:v>2013.3</c:v>
                </c:pt>
                <c:pt idx="31">
                  <c:v>2013.4</c:v>
                </c:pt>
                <c:pt idx="32">
                  <c:v>2014.1</c:v>
                </c:pt>
                <c:pt idx="33">
                  <c:v>2014.2</c:v>
                </c:pt>
                <c:pt idx="34">
                  <c:v>2014.3</c:v>
                </c:pt>
                <c:pt idx="35">
                  <c:v>2014.4</c:v>
                </c:pt>
                <c:pt idx="36">
                  <c:v>2015.1</c:v>
                </c:pt>
                <c:pt idx="37">
                  <c:v>2015.2</c:v>
                </c:pt>
                <c:pt idx="38">
                  <c:v>2015.3</c:v>
                </c:pt>
                <c:pt idx="39">
                  <c:v>2015.4</c:v>
                </c:pt>
                <c:pt idx="40">
                  <c:v>2016.1</c:v>
                </c:pt>
                <c:pt idx="41">
                  <c:v>2016.2</c:v>
                </c:pt>
                <c:pt idx="42">
                  <c:v>2016.3</c:v>
                </c:pt>
                <c:pt idx="43">
                  <c:v>2016.4</c:v>
                </c:pt>
                <c:pt idx="44">
                  <c:v>2017.1</c:v>
                </c:pt>
                <c:pt idx="45">
                  <c:v>2017.2</c:v>
                </c:pt>
                <c:pt idx="46">
                  <c:v>2017.3</c:v>
                </c:pt>
                <c:pt idx="47">
                  <c:v>2017.4</c:v>
                </c:pt>
                <c:pt idx="48">
                  <c:v>2018.1</c:v>
                </c:pt>
                <c:pt idx="49">
                  <c:v>2018.2</c:v>
                </c:pt>
                <c:pt idx="50">
                  <c:v>2018.3</c:v>
                </c:pt>
                <c:pt idx="51">
                  <c:v>2018.4</c:v>
                </c:pt>
                <c:pt idx="52">
                  <c:v>2019.1</c:v>
                </c:pt>
                <c:pt idx="53">
                  <c:v>2019.2</c:v>
                </c:pt>
                <c:pt idx="54">
                  <c:v>2019.3</c:v>
                </c:pt>
                <c:pt idx="55">
                  <c:v>2019.4</c:v>
                </c:pt>
                <c:pt idx="56">
                  <c:v>2020.1</c:v>
                </c:pt>
                <c:pt idx="57">
                  <c:v>2020.2</c:v>
                </c:pt>
                <c:pt idx="58">
                  <c:v>2020.3</c:v>
                </c:pt>
                <c:pt idx="59">
                  <c:v>2020.4</c:v>
                </c:pt>
                <c:pt idx="60">
                  <c:v>2021.1</c:v>
                </c:pt>
                <c:pt idx="61">
                  <c:v>2021.2</c:v>
                </c:pt>
                <c:pt idx="62">
                  <c:v>2021.3</c:v>
                </c:pt>
              </c:numCache>
            </c:numRef>
          </c:cat>
          <c:val>
            <c:numRef>
              <c:f>Sheet1!$B$2:$B$64</c:f>
              <c:numCache>
                <c:formatCode>0%</c:formatCode>
                <c:ptCount val="63"/>
                <c:pt idx="0">
                  <c:v>0.13</c:v>
                </c:pt>
                <c:pt idx="1">
                  <c:v>0.12</c:v>
                </c:pt>
                <c:pt idx="2">
                  <c:v>0.12</c:v>
                </c:pt>
                <c:pt idx="3">
                  <c:v>0.12</c:v>
                </c:pt>
                <c:pt idx="4">
                  <c:v>0.13</c:v>
                </c:pt>
                <c:pt idx="5">
                  <c:v>0.11</c:v>
                </c:pt>
                <c:pt idx="6">
                  <c:v>0.11</c:v>
                </c:pt>
                <c:pt idx="7">
                  <c:v>0.18</c:v>
                </c:pt>
                <c:pt idx="8">
                  <c:v>0.26</c:v>
                </c:pt>
                <c:pt idx="9">
                  <c:v>0.28999999999999998</c:v>
                </c:pt>
                <c:pt idx="10">
                  <c:v>0.34</c:v>
                </c:pt>
                <c:pt idx="11">
                  <c:v>0.43</c:v>
                </c:pt>
                <c:pt idx="12">
                  <c:v>0.55000000000000004</c:v>
                </c:pt>
                <c:pt idx="13">
                  <c:v>0.53</c:v>
                </c:pt>
                <c:pt idx="14">
                  <c:v>0.48</c:v>
                </c:pt>
                <c:pt idx="15">
                  <c:v>0.47</c:v>
                </c:pt>
                <c:pt idx="16">
                  <c:v>0.5</c:v>
                </c:pt>
                <c:pt idx="17">
                  <c:v>0.46</c:v>
                </c:pt>
                <c:pt idx="18">
                  <c:v>0.46</c:v>
                </c:pt>
                <c:pt idx="19">
                  <c:v>0.5</c:v>
                </c:pt>
                <c:pt idx="20">
                  <c:v>0.53</c:v>
                </c:pt>
                <c:pt idx="21">
                  <c:v>0.51</c:v>
                </c:pt>
                <c:pt idx="22">
                  <c:v>0.52</c:v>
                </c:pt>
                <c:pt idx="23">
                  <c:v>0.55000000000000004</c:v>
                </c:pt>
                <c:pt idx="24">
                  <c:v>0.56000000000000005</c:v>
                </c:pt>
                <c:pt idx="25">
                  <c:v>0.51</c:v>
                </c:pt>
                <c:pt idx="26">
                  <c:v>0.49</c:v>
                </c:pt>
                <c:pt idx="27">
                  <c:v>0.48038065157992299</c:v>
                </c:pt>
                <c:pt idx="28">
                  <c:v>0.44</c:v>
                </c:pt>
                <c:pt idx="29">
                  <c:v>0.36</c:v>
                </c:pt>
                <c:pt idx="30">
                  <c:v>0.32</c:v>
                </c:pt>
                <c:pt idx="31">
                  <c:v>0.32</c:v>
                </c:pt>
                <c:pt idx="32">
                  <c:v>0.33</c:v>
                </c:pt>
                <c:pt idx="33">
                  <c:v>0.3</c:v>
                </c:pt>
                <c:pt idx="34">
                  <c:v>0.28999999999999998</c:v>
                </c:pt>
                <c:pt idx="35">
                  <c:v>0.31</c:v>
                </c:pt>
                <c:pt idx="36">
                  <c:v>0.34115210855936701</c:v>
                </c:pt>
                <c:pt idx="37">
                  <c:v>0.30517368161395614</c:v>
                </c:pt>
                <c:pt idx="38">
                  <c:v>0.28857544494408099</c:v>
                </c:pt>
                <c:pt idx="39">
                  <c:v>0.29813329044173997</c:v>
                </c:pt>
                <c:pt idx="40">
                  <c:v>0.34244616396773836</c:v>
                </c:pt>
                <c:pt idx="41">
                  <c:v>0.30517368161395603</c:v>
                </c:pt>
                <c:pt idx="42">
                  <c:v>0.31023407940154801</c:v>
                </c:pt>
                <c:pt idx="43">
                  <c:v>0.31028546657814199</c:v>
                </c:pt>
                <c:pt idx="44">
                  <c:v>0.32</c:v>
                </c:pt>
                <c:pt idx="45">
                  <c:v>0.28999999999999998</c:v>
                </c:pt>
                <c:pt idx="46">
                  <c:v>0.28000000000000003</c:v>
                </c:pt>
                <c:pt idx="47">
                  <c:v>0.28999999999999998</c:v>
                </c:pt>
                <c:pt idx="48">
                  <c:v>0.31</c:v>
                </c:pt>
                <c:pt idx="49">
                  <c:v>0.26</c:v>
                </c:pt>
                <c:pt idx="50">
                  <c:v>0.27</c:v>
                </c:pt>
                <c:pt idx="51">
                  <c:v>0.28000000000000003</c:v>
                </c:pt>
                <c:pt idx="52">
                  <c:v>0.32</c:v>
                </c:pt>
                <c:pt idx="53">
                  <c:v>0.29555219328131321</c:v>
                </c:pt>
                <c:pt idx="54">
                  <c:v>0.31</c:v>
                </c:pt>
                <c:pt idx="55">
                  <c:v>0.31</c:v>
                </c:pt>
                <c:pt idx="56">
                  <c:v>0.34929954068038799</c:v>
                </c:pt>
                <c:pt idx="57">
                  <c:v>0.3349610793784713</c:v>
                </c:pt>
                <c:pt idx="58">
                  <c:v>0.27932467342225398</c:v>
                </c:pt>
                <c:pt idx="59">
                  <c:v>0.26503639184988098</c:v>
                </c:pt>
                <c:pt idx="60">
                  <c:v>0.26932975784985402</c:v>
                </c:pt>
                <c:pt idx="61">
                  <c:v>0.22659615364414901</c:v>
                </c:pt>
                <c:pt idx="62">
                  <c:v>0.24046057412915101</c:v>
                </c:pt>
              </c:numCache>
            </c:numRef>
          </c:val>
          <c:extLst>
            <c:ext xmlns:c16="http://schemas.microsoft.com/office/drawing/2014/chart" uri="{C3380CC4-5D6E-409C-BE32-E72D297353CC}">
              <c16:uniqueId val="{00000000-F85F-4387-9FB8-503B852C2846}"/>
            </c:ext>
          </c:extLst>
        </c:ser>
        <c:dLbls>
          <c:showLegendKey val="0"/>
          <c:showVal val="0"/>
          <c:showCatName val="0"/>
          <c:showSerName val="0"/>
          <c:showPercent val="0"/>
          <c:showBubbleSize val="0"/>
        </c:dLbls>
        <c:gapWidth val="50"/>
        <c:axId val="121348864"/>
        <c:axId val="121350400"/>
      </c:barChart>
      <c:catAx>
        <c:axId val="121348864"/>
        <c:scaling>
          <c:orientation val="minMax"/>
        </c:scaling>
        <c:delete val="0"/>
        <c:axPos val="b"/>
        <c:numFmt formatCode="General" sourceLinked="1"/>
        <c:majorTickMark val="out"/>
        <c:minorTickMark val="none"/>
        <c:tickLblPos val="nextTo"/>
        <c:spPr>
          <a:ln>
            <a:solidFill>
              <a:schemeClr val="tx2">
                <a:lumMod val="75000"/>
              </a:schemeClr>
            </a:solidFill>
          </a:ln>
        </c:spPr>
        <c:txPr>
          <a:bodyPr rot="-1980000"/>
          <a:lstStyle/>
          <a:p>
            <a:pPr>
              <a:defRPr sz="2700"/>
            </a:pPr>
            <a:endParaRPr lang="en-US"/>
          </a:p>
        </c:txPr>
        <c:crossAx val="121350400"/>
        <c:crosses val="autoZero"/>
        <c:auto val="1"/>
        <c:lblAlgn val="ctr"/>
        <c:lblOffset val="100"/>
        <c:noMultiLvlLbl val="0"/>
      </c:catAx>
      <c:valAx>
        <c:axId val="121350400"/>
        <c:scaling>
          <c:orientation val="minMax"/>
          <c:max val="0.60000000000000009"/>
        </c:scaling>
        <c:delete val="0"/>
        <c:axPos val="l"/>
        <c:title>
          <c:tx>
            <c:rich>
              <a:bodyPr/>
              <a:lstStyle/>
              <a:p>
                <a:pPr>
                  <a:defRPr/>
                </a:pPr>
                <a:r>
                  <a:rPr lang="en-US"/>
                  <a:t>% Of Households That Can Buy A Median-priced Home</a:t>
                </a:r>
              </a:p>
            </c:rich>
          </c:tx>
          <c:layout>
            <c:manualLayout>
              <c:xMode val="edge"/>
              <c:yMode val="edge"/>
              <c:x val="7.5075075075075074E-4"/>
              <c:y val="5.4630748575787556E-2"/>
            </c:manualLayout>
          </c:layout>
          <c:overlay val="0"/>
        </c:title>
        <c:numFmt formatCode="0%" sourceLinked="0"/>
        <c:majorTickMark val="out"/>
        <c:minorTickMark val="none"/>
        <c:tickLblPos val="nextTo"/>
        <c:spPr>
          <a:ln>
            <a:solidFill>
              <a:schemeClr val="tx2">
                <a:lumMod val="75000"/>
              </a:schemeClr>
            </a:solidFill>
          </a:ln>
        </c:spPr>
        <c:crossAx val="121348864"/>
        <c:crosses val="autoZero"/>
        <c:crossBetween val="between"/>
      </c:valAx>
    </c:plotArea>
    <c:plotVisOnly val="1"/>
    <c:dispBlanksAs val="gap"/>
    <c:showDLblsOverMax val="0"/>
  </c:chart>
  <c:txPr>
    <a:bodyPr/>
    <a:lstStyle/>
    <a:p>
      <a:pPr>
        <a:defRPr sz="2700" b="0">
          <a:solidFill>
            <a:schemeClr val="bg1"/>
          </a:solidFill>
          <a:latin typeface="+mn-lt"/>
          <a:cs typeface="Arial"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2019 Homeownership Rates by Race/Ethnicity</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v>CA</c:v>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Table!$V$2:$AA$2</c:f>
              <c:strCache>
                <c:ptCount val="6"/>
                <c:pt idx="0">
                  <c:v>Asian</c:v>
                </c:pt>
                <c:pt idx="1">
                  <c:v>Black</c:v>
                </c:pt>
                <c:pt idx="2">
                  <c:v>Latin X</c:v>
                </c:pt>
                <c:pt idx="3">
                  <c:v>Other</c:v>
                </c:pt>
                <c:pt idx="4">
                  <c:v>White</c:v>
                </c:pt>
                <c:pt idx="5">
                  <c:v>Total</c:v>
                </c:pt>
              </c:strCache>
            </c:strRef>
          </c:cat>
          <c:val>
            <c:numRef>
              <c:f>Table!$V$17:$AA$17</c:f>
              <c:numCache>
                <c:formatCode>0.0%</c:formatCode>
                <c:ptCount val="6"/>
                <c:pt idx="0">
                  <c:v>0.6018353827135875</c:v>
                </c:pt>
                <c:pt idx="1">
                  <c:v>0.36803311199446465</c:v>
                </c:pt>
                <c:pt idx="2">
                  <c:v>0.44081435782904227</c:v>
                </c:pt>
                <c:pt idx="3">
                  <c:v>0.46600164602981758</c:v>
                </c:pt>
                <c:pt idx="4">
                  <c:v>0.63233847702605184</c:v>
                </c:pt>
                <c:pt idx="5">
                  <c:v>0.54940941505273611</c:v>
                </c:pt>
              </c:numCache>
            </c:numRef>
          </c:val>
          <c:extLst>
            <c:ext xmlns:c16="http://schemas.microsoft.com/office/drawing/2014/chart" uri="{C3380CC4-5D6E-409C-BE32-E72D297353CC}">
              <c16:uniqueId val="{00000000-21A9-435E-88AE-565B77DE1296}"/>
            </c:ext>
          </c:extLst>
        </c:ser>
        <c:ser>
          <c:idx val="1"/>
          <c:order val="1"/>
          <c:tx>
            <c:v>US</c:v>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Table!$V$2:$AA$2</c:f>
              <c:strCache>
                <c:ptCount val="6"/>
                <c:pt idx="0">
                  <c:v>Asian</c:v>
                </c:pt>
                <c:pt idx="1">
                  <c:v>Black</c:v>
                </c:pt>
                <c:pt idx="2">
                  <c:v>Latin X</c:v>
                </c:pt>
                <c:pt idx="3">
                  <c:v>Other</c:v>
                </c:pt>
                <c:pt idx="4">
                  <c:v>White</c:v>
                </c:pt>
                <c:pt idx="5">
                  <c:v>Total</c:v>
                </c:pt>
              </c:strCache>
            </c:strRef>
          </c:cat>
          <c:val>
            <c:numRef>
              <c:f>Table!$V$18:$AA$18</c:f>
              <c:numCache>
                <c:formatCode>0.0%</c:formatCode>
                <c:ptCount val="6"/>
                <c:pt idx="0">
                  <c:v>0.60801047879690306</c:v>
                </c:pt>
                <c:pt idx="1">
                  <c:v>0.42316828727396794</c:v>
                </c:pt>
                <c:pt idx="2">
                  <c:v>0.48106636236264144</c:v>
                </c:pt>
                <c:pt idx="3">
                  <c:v>0.50734765551514882</c:v>
                </c:pt>
                <c:pt idx="4">
                  <c:v>0.72211345922218384</c:v>
                </c:pt>
                <c:pt idx="5">
                  <c:v>0.64160799487282483</c:v>
                </c:pt>
              </c:numCache>
            </c:numRef>
          </c:val>
          <c:extLst>
            <c:ext xmlns:c16="http://schemas.microsoft.com/office/drawing/2014/chart" uri="{C3380CC4-5D6E-409C-BE32-E72D297353CC}">
              <c16:uniqueId val="{00000001-21A9-435E-88AE-565B77DE1296}"/>
            </c:ext>
          </c:extLst>
        </c:ser>
        <c:dLbls>
          <c:showLegendKey val="0"/>
          <c:showVal val="0"/>
          <c:showCatName val="0"/>
          <c:showSerName val="0"/>
          <c:showPercent val="0"/>
          <c:showBubbleSize val="0"/>
        </c:dLbls>
        <c:gapWidth val="219"/>
        <c:overlap val="-27"/>
        <c:axId val="164692064"/>
        <c:axId val="164684576"/>
      </c:barChart>
      <c:catAx>
        <c:axId val="16469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4684576"/>
        <c:crosses val="autoZero"/>
        <c:auto val="1"/>
        <c:lblAlgn val="ctr"/>
        <c:lblOffset val="100"/>
        <c:noMultiLvlLbl val="0"/>
      </c:catAx>
      <c:valAx>
        <c:axId val="1646845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469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Net Domestic Migration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Out Migration</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DB-4C86-8C41-5F15D65495A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formatCode="@">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c:formatCode>
                <c:ptCount val="11"/>
                <c:pt idx="0">
                  <c:v>-49573</c:v>
                </c:pt>
                <c:pt idx="1">
                  <c:v>-34229</c:v>
                </c:pt>
                <c:pt idx="2">
                  <c:v>-96732</c:v>
                </c:pt>
                <c:pt idx="3">
                  <c:v>-89135</c:v>
                </c:pt>
                <c:pt idx="4">
                  <c:v>-123819</c:v>
                </c:pt>
                <c:pt idx="5">
                  <c:v>-177038</c:v>
                </c:pt>
                <c:pt idx="6">
                  <c:v>-169821</c:v>
                </c:pt>
                <c:pt idx="7">
                  <c:v>-183553</c:v>
                </c:pt>
                <c:pt idx="8">
                  <c:v>-253676</c:v>
                </c:pt>
                <c:pt idx="9">
                  <c:v>-221770</c:v>
                </c:pt>
                <c:pt idx="10">
                  <c:v>-276663</c:v>
                </c:pt>
              </c:numCache>
            </c:numRef>
          </c:val>
          <c:extLst>
            <c:ext xmlns:c16="http://schemas.microsoft.com/office/drawing/2014/chart" uri="{C3380CC4-5D6E-409C-BE32-E72D297353CC}">
              <c16:uniqueId val="{00000000-58FC-483A-B89E-E9AF886203CA}"/>
            </c:ext>
          </c:extLst>
        </c:ser>
        <c:dLbls>
          <c:showLegendKey val="0"/>
          <c:showVal val="0"/>
          <c:showCatName val="0"/>
          <c:showSerName val="0"/>
          <c:showPercent val="0"/>
          <c:showBubbleSize val="0"/>
        </c:dLbls>
        <c:gapWidth val="219"/>
        <c:overlap val="-27"/>
        <c:axId val="235634560"/>
        <c:axId val="235631648"/>
      </c:barChart>
      <c:catAx>
        <c:axId val="235634560"/>
        <c:scaling>
          <c:orientation val="minMax"/>
        </c:scaling>
        <c:delete val="0"/>
        <c:axPos val="b"/>
        <c:numFmt formatCode="@"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35631648"/>
        <c:crosses val="autoZero"/>
        <c:auto val="1"/>
        <c:lblAlgn val="ctr"/>
        <c:lblOffset val="100"/>
        <c:noMultiLvlLbl val="0"/>
      </c:catAx>
      <c:valAx>
        <c:axId val="23563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3563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Pandemic Job Losses and Recovery To-Date (Through November 2021)</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Sheet1!$E$1</c:f>
              <c:strCache>
                <c:ptCount val="1"/>
                <c:pt idx="0">
                  <c:v>Recovered</c:v>
                </c:pt>
              </c:strCache>
            </c:strRef>
          </c:tx>
          <c:spPr>
            <a:solidFill>
              <a:schemeClr val="accent1"/>
            </a:solidFill>
            <a:ln w="25400">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Leisure/Hospitality</c:v>
                </c:pt>
                <c:pt idx="1">
                  <c:v>Retail Trade</c:v>
                </c:pt>
                <c:pt idx="2">
                  <c:v>Health Care</c:v>
                </c:pt>
                <c:pt idx="3">
                  <c:v>Other Services</c:v>
                </c:pt>
                <c:pt idx="4">
                  <c:v>Admin. Support</c:v>
                </c:pt>
                <c:pt idx="5">
                  <c:v>Construction</c:v>
                </c:pt>
                <c:pt idx="6">
                  <c:v>Manufacturing</c:v>
                </c:pt>
                <c:pt idx="7">
                  <c:v>Government</c:v>
                </c:pt>
                <c:pt idx="8">
                  <c:v>Prof., Sci., &amp; Tech Svcs.</c:v>
                </c:pt>
                <c:pt idx="9">
                  <c:v>Wholesale Trade</c:v>
                </c:pt>
                <c:pt idx="10">
                  <c:v>Information</c:v>
                </c:pt>
                <c:pt idx="11">
                  <c:v>Educational Services</c:v>
                </c:pt>
                <c:pt idx="12">
                  <c:v>Logistics &amp; Utilities</c:v>
                </c:pt>
                <c:pt idx="13">
                  <c:v>Real Estate/Leasing</c:v>
                </c:pt>
                <c:pt idx="14">
                  <c:v>Management </c:v>
                </c:pt>
                <c:pt idx="15">
                  <c:v>Finance/Insurance</c:v>
                </c:pt>
                <c:pt idx="16">
                  <c:v>Mining/Logging</c:v>
                </c:pt>
              </c:strCache>
            </c:strRef>
          </c:cat>
          <c:val>
            <c:numRef>
              <c:f>Sheet1!$E$2:$E$18</c:f>
              <c:numCache>
                <c:formatCode>General</c:formatCode>
                <c:ptCount val="17"/>
                <c:pt idx="0">
                  <c:v>0.65986808726534751</c:v>
                </c:pt>
                <c:pt idx="1">
                  <c:v>0.78263645068624321</c:v>
                </c:pt>
                <c:pt idx="2">
                  <c:v>0.93858885017421601</c:v>
                </c:pt>
                <c:pt idx="3">
                  <c:v>0.55606060606060603</c:v>
                </c:pt>
                <c:pt idx="4">
                  <c:v>0.80104166666666665</c:v>
                </c:pt>
                <c:pt idx="5">
                  <c:v>0.86777332570120203</c:v>
                </c:pt>
                <c:pt idx="6">
                  <c:v>0.53130148270181221</c:v>
                </c:pt>
                <c:pt idx="7">
                  <c:v>0</c:v>
                </c:pt>
                <c:pt idx="8">
                  <c:v>1</c:v>
                </c:pt>
                <c:pt idx="9">
                  <c:v>0.51523178807947023</c:v>
                </c:pt>
                <c:pt idx="10">
                  <c:v>0.70745428973277069</c:v>
                </c:pt>
                <c:pt idx="11">
                  <c:v>0.36131386861313869</c:v>
                </c:pt>
                <c:pt idx="12">
                  <c:v>1</c:v>
                </c:pt>
                <c:pt idx="13">
                  <c:v>0.34491978609625668</c:v>
                </c:pt>
                <c:pt idx="14">
                  <c:v>0.1793103448275862</c:v>
                </c:pt>
                <c:pt idx="15">
                  <c:v>1.7857142857142856E-2</c:v>
                </c:pt>
                <c:pt idx="16">
                  <c:v>0</c:v>
                </c:pt>
              </c:numCache>
            </c:numRef>
          </c:val>
          <c:extLst>
            <c:ext xmlns:c16="http://schemas.microsoft.com/office/drawing/2014/chart" uri="{C3380CC4-5D6E-409C-BE32-E72D297353CC}">
              <c16:uniqueId val="{00000000-75BD-420F-91AB-8A92C249987F}"/>
            </c:ext>
          </c:extLst>
        </c:ser>
        <c:ser>
          <c:idx val="1"/>
          <c:order val="1"/>
          <c:tx>
            <c:strRef>
              <c:f>Sheet1!$F$1</c:f>
              <c:strCache>
                <c:ptCount val="1"/>
                <c:pt idx="0">
                  <c:v>Remaining</c:v>
                </c:pt>
              </c:strCache>
            </c:strRef>
          </c:tx>
          <c:spPr>
            <a:solidFill>
              <a:schemeClr val="accent2"/>
            </a:solidFill>
            <a:ln w="25400">
              <a:noFill/>
            </a:ln>
            <a:effectLst>
              <a:outerShdw blurRad="50800" dist="38100" dir="2700000" algn="tl" rotWithShape="0">
                <a:prstClr val="black">
                  <a:alpha val="40000"/>
                </a:prstClr>
              </a:outerShdw>
            </a:effectLst>
          </c:spPr>
          <c:invertIfNegative val="0"/>
          <c:cat>
            <c:strRef>
              <c:f>Sheet1!$A$2:$A$18</c:f>
              <c:strCache>
                <c:ptCount val="17"/>
                <c:pt idx="0">
                  <c:v>Leisure/Hospitality</c:v>
                </c:pt>
                <c:pt idx="1">
                  <c:v>Retail Trade</c:v>
                </c:pt>
                <c:pt idx="2">
                  <c:v>Health Care</c:v>
                </c:pt>
                <c:pt idx="3">
                  <c:v>Other Services</c:v>
                </c:pt>
                <c:pt idx="4">
                  <c:v>Admin. Support</c:v>
                </c:pt>
                <c:pt idx="5">
                  <c:v>Construction</c:v>
                </c:pt>
                <c:pt idx="6">
                  <c:v>Manufacturing</c:v>
                </c:pt>
                <c:pt idx="7">
                  <c:v>Government</c:v>
                </c:pt>
                <c:pt idx="8">
                  <c:v>Prof., Sci., &amp; Tech Svcs.</c:v>
                </c:pt>
                <c:pt idx="9">
                  <c:v>Wholesale Trade</c:v>
                </c:pt>
                <c:pt idx="10">
                  <c:v>Information</c:v>
                </c:pt>
                <c:pt idx="11">
                  <c:v>Educational Services</c:v>
                </c:pt>
                <c:pt idx="12">
                  <c:v>Logistics &amp; Utilities</c:v>
                </c:pt>
                <c:pt idx="13">
                  <c:v>Real Estate/Leasing</c:v>
                </c:pt>
                <c:pt idx="14">
                  <c:v>Management </c:v>
                </c:pt>
                <c:pt idx="15">
                  <c:v>Finance/Insurance</c:v>
                </c:pt>
                <c:pt idx="16">
                  <c:v>Mining/Logging</c:v>
                </c:pt>
              </c:strCache>
            </c:strRef>
          </c:cat>
          <c:val>
            <c:numRef>
              <c:f>Sheet1!$F$2:$F$18</c:f>
              <c:numCache>
                <c:formatCode>General</c:formatCode>
                <c:ptCount val="17"/>
                <c:pt idx="0">
                  <c:v>0.34013191273465249</c:v>
                </c:pt>
                <c:pt idx="1">
                  <c:v>0.21736354931375679</c:v>
                </c:pt>
                <c:pt idx="2">
                  <c:v>6.1411149825783995E-2</c:v>
                </c:pt>
                <c:pt idx="3">
                  <c:v>0.44393939393939397</c:v>
                </c:pt>
                <c:pt idx="4">
                  <c:v>0.19895833333333335</c:v>
                </c:pt>
                <c:pt idx="5">
                  <c:v>0.13222667429879797</c:v>
                </c:pt>
                <c:pt idx="6">
                  <c:v>0.46869851729818779</c:v>
                </c:pt>
                <c:pt idx="7">
                  <c:v>1</c:v>
                </c:pt>
                <c:pt idx="8">
                  <c:v>0</c:v>
                </c:pt>
                <c:pt idx="9">
                  <c:v>0.48476821192052977</c:v>
                </c:pt>
                <c:pt idx="10">
                  <c:v>0.29254571026722931</c:v>
                </c:pt>
                <c:pt idx="11">
                  <c:v>0.63868613138686126</c:v>
                </c:pt>
                <c:pt idx="12">
                  <c:v>0</c:v>
                </c:pt>
                <c:pt idx="13">
                  <c:v>0.65508021390374327</c:v>
                </c:pt>
                <c:pt idx="14">
                  <c:v>0.82068965517241377</c:v>
                </c:pt>
                <c:pt idx="15">
                  <c:v>0.9821428571428571</c:v>
                </c:pt>
                <c:pt idx="16">
                  <c:v>1</c:v>
                </c:pt>
              </c:numCache>
            </c:numRef>
          </c:val>
          <c:extLst>
            <c:ext xmlns:c16="http://schemas.microsoft.com/office/drawing/2014/chart" uri="{C3380CC4-5D6E-409C-BE32-E72D297353CC}">
              <c16:uniqueId val="{00000001-75BD-420F-91AB-8A92C249987F}"/>
            </c:ext>
          </c:extLst>
        </c:ser>
        <c:ser>
          <c:idx val="2"/>
          <c:order val="2"/>
          <c:tx>
            <c:strRef>
              <c:f>Sheet1!$G$1</c:f>
              <c:strCache>
                <c:ptCount val="1"/>
                <c:pt idx="0">
                  <c:v>Additional Gains/Losses</c:v>
                </c:pt>
              </c:strCache>
            </c:strRef>
          </c:tx>
          <c:spPr>
            <a:solidFill>
              <a:schemeClr val="accent3"/>
            </a:solidFill>
            <a:ln w="44450">
              <a:solidFill>
                <a:srgbClr val="FF0000"/>
              </a:solidFill>
            </a:ln>
            <a:effectLst>
              <a:outerShdw blurRad="50800" dist="38100" dir="2700000" algn="tl" rotWithShape="0">
                <a:prstClr val="black">
                  <a:alpha val="40000"/>
                </a:prstClr>
              </a:outerShdw>
            </a:effectLst>
          </c:spPr>
          <c:invertIfNegative val="0"/>
          <c:dPt>
            <c:idx val="7"/>
            <c:invertIfNegative val="0"/>
            <c:bubble3D val="0"/>
            <c:spPr>
              <a:solidFill>
                <a:srgbClr val="FF0000"/>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EA8-4033-B89C-921FF13C6C48}"/>
              </c:ext>
            </c:extLst>
          </c:dPt>
          <c:dPt>
            <c:idx val="8"/>
            <c:invertIfNegative val="0"/>
            <c:bubble3D val="0"/>
            <c:spPr>
              <a:solidFill>
                <a:schemeClr val="accent3"/>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6EA8-4033-B89C-921FF13C6C48}"/>
              </c:ext>
            </c:extLst>
          </c:dPt>
          <c:dPt>
            <c:idx val="12"/>
            <c:invertIfNegative val="0"/>
            <c:bubble3D val="0"/>
            <c:spPr>
              <a:solidFill>
                <a:schemeClr val="accent3"/>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EA8-4033-B89C-921FF13C6C48}"/>
              </c:ext>
            </c:extLst>
          </c:dPt>
          <c:dPt>
            <c:idx val="16"/>
            <c:invertIfNegative val="0"/>
            <c:bubble3D val="0"/>
            <c:spPr>
              <a:solidFill>
                <a:srgbClr val="FF0000"/>
              </a:solidFill>
              <a:ln w="444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6EA8-4033-B89C-921FF13C6C48}"/>
              </c:ext>
            </c:extLst>
          </c:dPt>
          <c:dLbls>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A8-4033-B89C-921FF13C6C48}"/>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A8-4033-B89C-921FF13C6C48}"/>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A8-4033-B89C-921FF13C6C48}"/>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A8-4033-B89C-921FF13C6C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Leisure/Hospitality</c:v>
                </c:pt>
                <c:pt idx="1">
                  <c:v>Retail Trade</c:v>
                </c:pt>
                <c:pt idx="2">
                  <c:v>Health Care</c:v>
                </c:pt>
                <c:pt idx="3">
                  <c:v>Other Services</c:v>
                </c:pt>
                <c:pt idx="4">
                  <c:v>Admin. Support</c:v>
                </c:pt>
                <c:pt idx="5">
                  <c:v>Construction</c:v>
                </c:pt>
                <c:pt idx="6">
                  <c:v>Manufacturing</c:v>
                </c:pt>
                <c:pt idx="7">
                  <c:v>Government</c:v>
                </c:pt>
                <c:pt idx="8">
                  <c:v>Prof., Sci., &amp; Tech Svcs.</c:v>
                </c:pt>
                <c:pt idx="9">
                  <c:v>Wholesale Trade</c:v>
                </c:pt>
                <c:pt idx="10">
                  <c:v>Information</c:v>
                </c:pt>
                <c:pt idx="11">
                  <c:v>Educational Services</c:v>
                </c:pt>
                <c:pt idx="12">
                  <c:v>Logistics &amp; Utilities</c:v>
                </c:pt>
                <c:pt idx="13">
                  <c:v>Real Estate/Leasing</c:v>
                </c:pt>
                <c:pt idx="14">
                  <c:v>Management </c:v>
                </c:pt>
                <c:pt idx="15">
                  <c:v>Finance/Insurance</c:v>
                </c:pt>
                <c:pt idx="16">
                  <c:v>Mining/Logging</c:v>
                </c:pt>
              </c:strCache>
            </c:strRef>
          </c:cat>
          <c:val>
            <c:numRef>
              <c:f>Sheet1!$G$2:$G$18</c:f>
              <c:numCache>
                <c:formatCode>#,###,###,##0</c:formatCode>
                <c:ptCount val="17"/>
                <c:pt idx="0">
                  <c:v>0</c:v>
                </c:pt>
                <c:pt idx="1">
                  <c:v>0</c:v>
                </c:pt>
                <c:pt idx="2">
                  <c:v>0</c:v>
                </c:pt>
                <c:pt idx="3">
                  <c:v>0</c:v>
                </c:pt>
                <c:pt idx="4">
                  <c:v>0</c:v>
                </c:pt>
                <c:pt idx="5">
                  <c:v>0</c:v>
                </c:pt>
                <c:pt idx="6">
                  <c:v>0</c:v>
                </c:pt>
                <c:pt idx="7">
                  <c:v>0.72573840000000001</c:v>
                </c:pt>
                <c:pt idx="8" formatCode="#,###,###,##0.0000">
                  <c:v>0.4873765093304061</c:v>
                </c:pt>
                <c:pt idx="9">
                  <c:v>0</c:v>
                </c:pt>
                <c:pt idx="10">
                  <c:v>0</c:v>
                </c:pt>
                <c:pt idx="11">
                  <c:v>0</c:v>
                </c:pt>
                <c:pt idx="12" formatCode="#,###,###,##0.0000">
                  <c:v>1.2562500000000001</c:v>
                </c:pt>
                <c:pt idx="13">
                  <c:v>0</c:v>
                </c:pt>
                <c:pt idx="14">
                  <c:v>0</c:v>
                </c:pt>
                <c:pt idx="15">
                  <c:v>0</c:v>
                </c:pt>
                <c:pt idx="16">
                  <c:v>0.894737</c:v>
                </c:pt>
              </c:numCache>
            </c:numRef>
          </c:val>
          <c:extLst>
            <c:ext xmlns:c16="http://schemas.microsoft.com/office/drawing/2014/chart" uri="{C3380CC4-5D6E-409C-BE32-E72D297353CC}">
              <c16:uniqueId val="{00000003-8DD7-4C1C-BCDD-A369AE361A3A}"/>
            </c:ext>
          </c:extLst>
        </c:ser>
        <c:dLbls>
          <c:showLegendKey val="0"/>
          <c:showVal val="0"/>
          <c:showCatName val="0"/>
          <c:showSerName val="0"/>
          <c:showPercent val="0"/>
          <c:showBubbleSize val="0"/>
        </c:dLbls>
        <c:gapWidth val="219"/>
        <c:overlap val="100"/>
        <c:axId val="1921799520"/>
        <c:axId val="1921806592"/>
      </c:barChart>
      <c:catAx>
        <c:axId val="1921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06592"/>
        <c:crosses val="autoZero"/>
        <c:auto val="1"/>
        <c:lblAlgn val="ctr"/>
        <c:lblOffset val="100"/>
        <c:noMultiLvlLbl val="0"/>
      </c:catAx>
      <c:valAx>
        <c:axId val="1921806592"/>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799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Population Growth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Population Growth</c:v>
                </c:pt>
              </c:strCache>
            </c:strRef>
          </c:tx>
          <c:spPr>
            <a:solidFill>
              <a:srgbClr val="3AC9BB"/>
            </a:solidFill>
            <a:ln>
              <a:noFill/>
            </a:ln>
            <a:effectLst>
              <a:outerShdw blurRad="50800" dist="38100" dir="2700000" algn="tl" rotWithShape="0">
                <a:prstClr val="black">
                  <a:alpha val="40000"/>
                </a:prstClr>
              </a:outerShdw>
            </a:effectLst>
          </c:spPr>
          <c:invertIfNegative val="1"/>
          <c:cat>
            <c:numRef>
              <c:f>Sheet1!$A$2:$A$122</c:f>
              <c:numCache>
                <c:formatCode>0</c:formatCode>
                <c:ptCount val="121"/>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pt idx="117">
                  <c:v>2018</c:v>
                </c:pt>
                <c:pt idx="118">
                  <c:v>2019</c:v>
                </c:pt>
                <c:pt idx="119">
                  <c:v>2020</c:v>
                </c:pt>
                <c:pt idx="120" formatCode="General">
                  <c:v>2021</c:v>
                </c:pt>
              </c:numCache>
            </c:numRef>
          </c:cat>
          <c:val>
            <c:numRef>
              <c:f>Sheet1!$B$2:$B$122</c:f>
              <c:numCache>
                <c:formatCode>0.0</c:formatCode>
                <c:ptCount val="121"/>
                <c:pt idx="0">
                  <c:v>4.0268454551696777</c:v>
                </c:pt>
                <c:pt idx="1">
                  <c:v>4.7096772193908691</c:v>
                </c:pt>
                <c:pt idx="2">
                  <c:v>4.8675293922424316</c:v>
                </c:pt>
                <c:pt idx="3">
                  <c:v>5.2878966331481934</c:v>
                </c:pt>
                <c:pt idx="4">
                  <c:v>5.6361608505249023</c:v>
                </c:pt>
                <c:pt idx="5">
                  <c:v>4.3845748901367188</c:v>
                </c:pt>
                <c:pt idx="6">
                  <c:v>3.9473683834075928</c:v>
                </c:pt>
                <c:pt idx="7">
                  <c:v>5.2093477249145508</c:v>
                </c:pt>
                <c:pt idx="8">
                  <c:v>5.5992593765258789</c:v>
                </c:pt>
                <c:pt idx="9">
                  <c:v>5.4338297843933105</c:v>
                </c:pt>
                <c:pt idx="10">
                  <c:v>5.320033073425293</c:v>
                </c:pt>
                <c:pt idx="11">
                  <c:v>5.2880821228027344</c:v>
                </c:pt>
                <c:pt idx="12">
                  <c:v>5.3598198890686035</c:v>
                </c:pt>
                <c:pt idx="13">
                  <c:v>4.3756670951843262</c:v>
                </c:pt>
                <c:pt idx="14">
                  <c:v>2.5221540927886963</c:v>
                </c:pt>
                <c:pt idx="15">
                  <c:v>2.0944149494171143</c:v>
                </c:pt>
                <c:pt idx="16">
                  <c:v>3.2562682628631592</c:v>
                </c:pt>
                <c:pt idx="17">
                  <c:v>2.8697571754455566</c:v>
                </c:pt>
                <c:pt idx="18">
                  <c:v>2.3605151176452637</c:v>
                </c:pt>
                <c:pt idx="19">
                  <c:v>6.4390535354614258</c:v>
                </c:pt>
                <c:pt idx="20">
                  <c:v>6.7810916900634766</c:v>
                </c:pt>
                <c:pt idx="21">
                  <c:v>5.1646904945373535</c:v>
                </c:pt>
                <c:pt idx="22">
                  <c:v>6.9907293319702148</c:v>
                </c:pt>
                <c:pt idx="23">
                  <c:v>6.3466043472290039</c:v>
                </c:pt>
                <c:pt idx="24">
                  <c:v>4.162078857421875</c:v>
                </c:pt>
                <c:pt idx="25">
                  <c:v>4.2071881294250488</c:v>
                </c:pt>
                <c:pt idx="26">
                  <c:v>4.4228038787841797</c:v>
                </c:pt>
                <c:pt idx="27">
                  <c:v>3.8274722099304199</c:v>
                </c:pt>
                <c:pt idx="28">
                  <c:v>3.4992516040802002</c:v>
                </c:pt>
                <c:pt idx="29">
                  <c:v>3.2543842792510986</c:v>
                </c:pt>
                <c:pt idx="30">
                  <c:v>1.9786376953125</c:v>
                </c:pt>
                <c:pt idx="31">
                  <c:v>1.201923131942749</c:v>
                </c:pt>
                <c:pt idx="32">
                  <c:v>1.1706820726394653</c:v>
                </c:pt>
                <c:pt idx="33">
                  <c:v>1.6266980171203613</c:v>
                </c:pt>
                <c:pt idx="34">
                  <c:v>1.8976898193359375</c:v>
                </c:pt>
                <c:pt idx="35">
                  <c:v>2.6882591247558594</c:v>
                </c:pt>
                <c:pt idx="36">
                  <c:v>2.9490616321563721</c:v>
                </c:pt>
                <c:pt idx="37">
                  <c:v>1.9607843160629272</c:v>
                </c:pt>
                <c:pt idx="38">
                  <c:v>1.9381009340286255</c:v>
                </c:pt>
                <c:pt idx="39">
                  <c:v>2.4318349361419678</c:v>
                </c:pt>
                <c:pt idx="40">
                  <c:v>4.1294965744018555</c:v>
                </c:pt>
                <c:pt idx="41">
                  <c:v>6.8813042640686035</c:v>
                </c:pt>
                <c:pt idx="42">
                  <c:v>9.9676790237426758</c:v>
                </c:pt>
                <c:pt idx="43">
                  <c:v>5.1610627174377441</c:v>
                </c:pt>
                <c:pt idx="44">
                  <c:v>4.4605927467346191</c:v>
                </c:pt>
                <c:pt idx="45">
                  <c:v>2.3009417057037354</c:v>
                </c:pt>
                <c:pt idx="46">
                  <c:v>2.8559472560882568</c:v>
                </c:pt>
                <c:pt idx="47">
                  <c:v>2.3596420288085938</c:v>
                </c:pt>
                <c:pt idx="48">
                  <c:v>2.7126390933990479</c:v>
                </c:pt>
                <c:pt idx="49">
                  <c:v>3.2891554832458496</c:v>
                </c:pt>
                <c:pt idx="50">
                  <c:v>4.2802286148071289</c:v>
                </c:pt>
                <c:pt idx="51">
                  <c:v>4.4997305870056152</c:v>
                </c:pt>
                <c:pt idx="52">
                  <c:v>5.2943706512451172</c:v>
                </c:pt>
                <c:pt idx="53">
                  <c:v>4.0404863357543945</c:v>
                </c:pt>
                <c:pt idx="54">
                  <c:v>3.0362467765808105</c:v>
                </c:pt>
                <c:pt idx="55">
                  <c:v>4.4163556098937988</c:v>
                </c:pt>
                <c:pt idx="56">
                  <c:v>4.0180850028991699</c:v>
                </c:pt>
                <c:pt idx="57">
                  <c:v>4.3185644149780273</c:v>
                </c:pt>
                <c:pt idx="58">
                  <c:v>3.944892406463623</c:v>
                </c:pt>
                <c:pt idx="59">
                  <c:v>2.6055471897125244</c:v>
                </c:pt>
                <c:pt idx="60">
                  <c:v>3.9508507251739502</c:v>
                </c:pt>
                <c:pt idx="61">
                  <c:v>3.4854822158813477</c:v>
                </c:pt>
                <c:pt idx="62">
                  <c:v>3.4910964965820313</c:v>
                </c:pt>
                <c:pt idx="63">
                  <c:v>2.7337558269500732</c:v>
                </c:pt>
                <c:pt idx="64">
                  <c:v>2.3910527229309082</c:v>
                </c:pt>
                <c:pt idx="65">
                  <c:v>1.4689265489578247</c:v>
                </c:pt>
                <c:pt idx="66">
                  <c:v>1.6862870454788208</c:v>
                </c:pt>
                <c:pt idx="67">
                  <c:v>1.1368377208709717</c:v>
                </c:pt>
                <c:pt idx="68">
                  <c:v>1.6345261335372925</c:v>
                </c:pt>
                <c:pt idx="69">
                  <c:v>1.3194104433059692</c:v>
                </c:pt>
                <c:pt idx="70">
                  <c:v>1.8770653009414673</c:v>
                </c:pt>
                <c:pt idx="71">
                  <c:v>1.1772865056991577</c:v>
                </c:pt>
                <c:pt idx="72">
                  <c:v>1.3760143518447876</c:v>
                </c:pt>
                <c:pt idx="73">
                  <c:v>1.4621734619140625</c:v>
                </c:pt>
                <c:pt idx="74">
                  <c:v>1.7190248966217041</c:v>
                </c:pt>
                <c:pt idx="75">
                  <c:v>1.8481882810592651</c:v>
                </c:pt>
                <c:pt idx="76">
                  <c:v>1.8986539840698242</c:v>
                </c:pt>
                <c:pt idx="77">
                  <c:v>2.1633565425872803</c:v>
                </c:pt>
                <c:pt idx="78">
                  <c:v>1.8432421684265137</c:v>
                </c:pt>
                <c:pt idx="79">
                  <c:v>2.3387486934661865</c:v>
                </c:pt>
                <c:pt idx="80">
                  <c:v>2.0383055210113525</c:v>
                </c:pt>
                <c:pt idx="81">
                  <c:v>2.1991167068481445</c:v>
                </c:pt>
                <c:pt idx="82">
                  <c:v>2.1757323741912842</c:v>
                </c:pt>
                <c:pt idx="83">
                  <c:v>1.90996253490448</c:v>
                </c:pt>
                <c:pt idx="84">
                  <c:v>2.3088798522949219</c:v>
                </c:pt>
                <c:pt idx="85">
                  <c:v>2.5003793239593506</c:v>
                </c:pt>
                <c:pt idx="86">
                  <c:v>2.4902777671813965</c:v>
                </c:pt>
                <c:pt idx="87">
                  <c:v>2.4735827445983887</c:v>
                </c:pt>
                <c:pt idx="88">
                  <c:v>2.6486382484436035</c:v>
                </c:pt>
                <c:pt idx="89">
                  <c:v>2.5051095485687256</c:v>
                </c:pt>
                <c:pt idx="90">
                  <c:v>1.549252986907959</c:v>
                </c:pt>
                <c:pt idx="91">
                  <c:v>1.5183937549591064</c:v>
                </c:pt>
                <c:pt idx="92">
                  <c:v>0.87863940000534058</c:v>
                </c:pt>
                <c:pt idx="93">
                  <c:v>0.54570221900939941</c:v>
                </c:pt>
                <c:pt idx="94">
                  <c:v>0.56309670209884644</c:v>
                </c:pt>
                <c:pt idx="95">
                  <c:v>0.91226369142532349</c:v>
                </c:pt>
                <c:pt idx="96">
                  <c:v>1.3746620416641235</c:v>
                </c:pt>
                <c:pt idx="97">
                  <c:v>1.4435726404190063</c:v>
                </c:pt>
                <c:pt idx="98">
                  <c:v>1.4145883321762085</c:v>
                </c:pt>
                <c:pt idx="99">
                  <c:v>2.5429263114929199</c:v>
                </c:pt>
                <c:pt idx="100">
                  <c:v>1.4460437297821045</c:v>
                </c:pt>
                <c:pt idx="101">
                  <c:v>1.1380254030227661</c:v>
                </c:pt>
                <c:pt idx="102">
                  <c:v>1.0934782028198242</c:v>
                </c:pt>
                <c:pt idx="103">
                  <c:v>0.91173958778381348</c:v>
                </c:pt>
                <c:pt idx="104">
                  <c:v>0.71221369504928589</c:v>
                </c:pt>
                <c:pt idx="105">
                  <c:v>0.53940856456756592</c:v>
                </c:pt>
                <c:pt idx="106">
                  <c:v>0.63603931665420532</c:v>
                </c:pt>
                <c:pt idx="107">
                  <c:v>0.97661507129669189</c:v>
                </c:pt>
                <c:pt idx="108">
                  <c:v>0.97499924898147583</c:v>
                </c:pt>
                <c:pt idx="109">
                  <c:v>0.96945101022720337</c:v>
                </c:pt>
                <c:pt idx="110">
                  <c:v>0.84878033399581909</c:v>
                </c:pt>
                <c:pt idx="111">
                  <c:v>0.81899631023406982</c:v>
                </c:pt>
                <c:pt idx="112">
                  <c:v>0.81491804122924805</c:v>
                </c:pt>
                <c:pt idx="113">
                  <c:v>0.87034040689468384</c:v>
                </c:pt>
                <c:pt idx="114">
                  <c:v>0.82305550575256348</c:v>
                </c:pt>
                <c:pt idx="115">
                  <c:v>0.62946778535842896</c:v>
                </c:pt>
                <c:pt idx="116">
                  <c:v>0.48174437880516052</c:v>
                </c:pt>
                <c:pt idx="117">
                  <c:v>0.25338995456695557</c:v>
                </c:pt>
                <c:pt idx="118">
                  <c:v>3.7274204078130424E-4</c:v>
                </c:pt>
                <c:pt idx="119">
                  <c:v>0.1575348973274231</c:v>
                </c:pt>
                <c:pt idx="120">
                  <c:v>-0.6630474328994751</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718F-4EA3-945E-3FF7A47D3564}"/>
            </c:ext>
          </c:extLst>
        </c:ser>
        <c:dLbls>
          <c:showLegendKey val="0"/>
          <c:showVal val="0"/>
          <c:showCatName val="0"/>
          <c:showSerName val="0"/>
          <c:showPercent val="0"/>
          <c:showBubbleSize val="0"/>
        </c:dLbls>
        <c:gapWidth val="219"/>
        <c:overlap val="-27"/>
        <c:axId val="259580240"/>
        <c:axId val="259580656"/>
      </c:barChart>
      <c:catAx>
        <c:axId val="259580240"/>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59580656"/>
        <c:crosses val="autoZero"/>
        <c:auto val="1"/>
        <c:lblAlgn val="ctr"/>
        <c:lblOffset val="100"/>
        <c:noMultiLvlLbl val="0"/>
      </c:catAx>
      <c:valAx>
        <c:axId val="259580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5958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Key Interest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D.Rates!$B$1</c:f>
              <c:strCache>
                <c:ptCount val="1"/>
                <c:pt idx="0">
                  <c:v>10-Yr Treasury</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52"/>
              <c:layout>
                <c:manualLayout>
                  <c:x val="-7.7096911546299749E-4"/>
                  <c:y val="-2.9850015768384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F0-4DE4-86A4-094E92833EF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D.Rates!$A$2578:$A$2630</c:f>
              <c:numCache>
                <c:formatCode>m/d/yyyy</c:formatCode>
                <c:ptCount val="53"/>
                <c:pt idx="0">
                  <c:v>44197</c:v>
                </c:pt>
                <c:pt idx="1">
                  <c:v>44204</c:v>
                </c:pt>
                <c:pt idx="2">
                  <c:v>44211</c:v>
                </c:pt>
                <c:pt idx="3">
                  <c:v>44218</c:v>
                </c:pt>
                <c:pt idx="4">
                  <c:v>44225</c:v>
                </c:pt>
                <c:pt idx="5">
                  <c:v>44232</c:v>
                </c:pt>
                <c:pt idx="6">
                  <c:v>44239</c:v>
                </c:pt>
                <c:pt idx="7">
                  <c:v>44246</c:v>
                </c:pt>
                <c:pt idx="8">
                  <c:v>44253</c:v>
                </c:pt>
                <c:pt idx="9">
                  <c:v>44260</c:v>
                </c:pt>
                <c:pt idx="10">
                  <c:v>44267</c:v>
                </c:pt>
                <c:pt idx="11">
                  <c:v>44274</c:v>
                </c:pt>
                <c:pt idx="12">
                  <c:v>44281</c:v>
                </c:pt>
                <c:pt idx="13">
                  <c:v>44288</c:v>
                </c:pt>
                <c:pt idx="14">
                  <c:v>44295</c:v>
                </c:pt>
                <c:pt idx="15">
                  <c:v>44302</c:v>
                </c:pt>
                <c:pt idx="16">
                  <c:v>44309</c:v>
                </c:pt>
                <c:pt idx="17">
                  <c:v>44316</c:v>
                </c:pt>
                <c:pt idx="18">
                  <c:v>44323</c:v>
                </c:pt>
                <c:pt idx="19">
                  <c:v>44330</c:v>
                </c:pt>
                <c:pt idx="20">
                  <c:v>44337</c:v>
                </c:pt>
                <c:pt idx="21">
                  <c:v>44344</c:v>
                </c:pt>
                <c:pt idx="22">
                  <c:v>44351</c:v>
                </c:pt>
                <c:pt idx="23">
                  <c:v>44358</c:v>
                </c:pt>
                <c:pt idx="24">
                  <c:v>44365</c:v>
                </c:pt>
                <c:pt idx="25">
                  <c:v>44372</c:v>
                </c:pt>
                <c:pt idx="26">
                  <c:v>44379</c:v>
                </c:pt>
                <c:pt idx="27">
                  <c:v>44386</c:v>
                </c:pt>
                <c:pt idx="28">
                  <c:v>44393</c:v>
                </c:pt>
                <c:pt idx="29">
                  <c:v>44400</c:v>
                </c:pt>
                <c:pt idx="30">
                  <c:v>44407</c:v>
                </c:pt>
                <c:pt idx="31">
                  <c:v>44414</c:v>
                </c:pt>
                <c:pt idx="32">
                  <c:v>44421</c:v>
                </c:pt>
                <c:pt idx="33">
                  <c:v>44428</c:v>
                </c:pt>
                <c:pt idx="34">
                  <c:v>44435</c:v>
                </c:pt>
                <c:pt idx="35">
                  <c:v>44442</c:v>
                </c:pt>
                <c:pt idx="36">
                  <c:v>44449</c:v>
                </c:pt>
                <c:pt idx="37">
                  <c:v>44456</c:v>
                </c:pt>
                <c:pt idx="38">
                  <c:v>44463</c:v>
                </c:pt>
                <c:pt idx="39">
                  <c:v>44470</c:v>
                </c:pt>
                <c:pt idx="40">
                  <c:v>44477</c:v>
                </c:pt>
                <c:pt idx="41">
                  <c:v>44484</c:v>
                </c:pt>
                <c:pt idx="42">
                  <c:v>44491</c:v>
                </c:pt>
                <c:pt idx="43">
                  <c:v>44498</c:v>
                </c:pt>
                <c:pt idx="44">
                  <c:v>44505</c:v>
                </c:pt>
                <c:pt idx="45">
                  <c:v>44512</c:v>
                </c:pt>
                <c:pt idx="46">
                  <c:v>44519</c:v>
                </c:pt>
                <c:pt idx="47">
                  <c:v>44526</c:v>
                </c:pt>
                <c:pt idx="48">
                  <c:v>44533</c:v>
                </c:pt>
                <c:pt idx="49">
                  <c:v>44540</c:v>
                </c:pt>
                <c:pt idx="50">
                  <c:v>44547</c:v>
                </c:pt>
                <c:pt idx="51">
                  <c:v>44554</c:v>
                </c:pt>
                <c:pt idx="52">
                  <c:v>44562</c:v>
                </c:pt>
              </c:numCache>
            </c:numRef>
          </c:cat>
          <c:val>
            <c:numRef>
              <c:f>D.Rates!$B$2578:$B$2630</c:f>
              <c:numCache>
                <c:formatCode>0.00</c:formatCode>
                <c:ptCount val="53"/>
                <c:pt idx="0">
                  <c:v>1.0024999999999999</c:v>
                </c:pt>
                <c:pt idx="1">
                  <c:v>1.1359999999999999</c:v>
                </c:pt>
                <c:pt idx="2">
                  <c:v>1.1074999999999999</c:v>
                </c:pt>
                <c:pt idx="3">
                  <c:v>1.0620000000000001</c:v>
                </c:pt>
                <c:pt idx="4">
                  <c:v>1.1240000000000001</c:v>
                </c:pt>
                <c:pt idx="5">
                  <c:v>1.1739999999999999</c:v>
                </c:pt>
                <c:pt idx="6">
                  <c:v>1.27</c:v>
                </c:pt>
                <c:pt idx="7">
                  <c:v>1.4</c:v>
                </c:pt>
                <c:pt idx="8">
                  <c:v>1.464</c:v>
                </c:pt>
                <c:pt idx="9">
                  <c:v>1.554</c:v>
                </c:pt>
                <c:pt idx="10">
                  <c:v>1.6439999999999997</c:v>
                </c:pt>
                <c:pt idx="11">
                  <c:v>1.6619999999999997</c:v>
                </c:pt>
                <c:pt idx="12">
                  <c:v>1.7120000000000002</c:v>
                </c:pt>
                <c:pt idx="13">
                  <c:v>1.6879999999999999</c:v>
                </c:pt>
                <c:pt idx="14">
                  <c:v>1.64</c:v>
                </c:pt>
                <c:pt idx="15">
                  <c:v>1.5840000000000001</c:v>
                </c:pt>
                <c:pt idx="16">
                  <c:v>1.6140000000000001</c:v>
                </c:pt>
                <c:pt idx="17">
                  <c:v>1.6119999999999997</c:v>
                </c:pt>
                <c:pt idx="18">
                  <c:v>1.6440000000000001</c:v>
                </c:pt>
                <c:pt idx="19">
                  <c:v>1.6439999999999997</c:v>
                </c:pt>
                <c:pt idx="20">
                  <c:v>1.5980000000000003</c:v>
                </c:pt>
                <c:pt idx="21">
                  <c:v>1.605</c:v>
                </c:pt>
                <c:pt idx="22">
                  <c:v>1.522</c:v>
                </c:pt>
                <c:pt idx="23">
                  <c:v>1.516</c:v>
                </c:pt>
                <c:pt idx="24">
                  <c:v>1.484</c:v>
                </c:pt>
                <c:pt idx="25">
                  <c:v>1.4900000000000002</c:v>
                </c:pt>
                <c:pt idx="26">
                  <c:v>1.36</c:v>
                </c:pt>
                <c:pt idx="27">
                  <c:v>1.3699999999999999</c:v>
                </c:pt>
                <c:pt idx="28">
                  <c:v>1.2600000000000002</c:v>
                </c:pt>
                <c:pt idx="29">
                  <c:v>1.276</c:v>
                </c:pt>
                <c:pt idx="30">
                  <c:v>1.2100000000000002</c:v>
                </c:pt>
                <c:pt idx="31">
                  <c:v>1.3420000000000001</c:v>
                </c:pt>
                <c:pt idx="32">
                  <c:v>1.264</c:v>
                </c:pt>
                <c:pt idx="33">
                  <c:v>1.298</c:v>
                </c:pt>
                <c:pt idx="34">
                  <c:v>1.3000000000000003</c:v>
                </c:pt>
                <c:pt idx="35">
                  <c:v>1.34</c:v>
                </c:pt>
                <c:pt idx="36">
                  <c:v>1.3219999999999998</c:v>
                </c:pt>
                <c:pt idx="37">
                  <c:v>1.3480000000000001</c:v>
                </c:pt>
                <c:pt idx="38">
                  <c:v>1.512</c:v>
                </c:pt>
                <c:pt idx="39">
                  <c:v>1.524</c:v>
                </c:pt>
                <c:pt idx="40">
                  <c:v>1.5699999999999998</c:v>
                </c:pt>
                <c:pt idx="41">
                  <c:v>1.6320000000000001</c:v>
                </c:pt>
                <c:pt idx="42">
                  <c:v>1.6079999999999999</c:v>
                </c:pt>
                <c:pt idx="43">
                  <c:v>1.5639999999999998</c:v>
                </c:pt>
                <c:pt idx="44">
                  <c:v>1.4950000000000001</c:v>
                </c:pt>
                <c:pt idx="45">
                  <c:v>1.6059999999999999</c:v>
                </c:pt>
                <c:pt idx="46">
                  <c:v>1.6199999999999999</c:v>
                </c:pt>
                <c:pt idx="47">
                  <c:v>1.4599999999999997</c:v>
                </c:pt>
                <c:pt idx="48">
                  <c:v>1.454</c:v>
                </c:pt>
                <c:pt idx="49">
                  <c:v>1.45</c:v>
                </c:pt>
                <c:pt idx="50">
                  <c:v>1.456</c:v>
                </c:pt>
                <c:pt idx="51">
                  <c:v>1.5119999999999998</c:v>
                </c:pt>
                <c:pt idx="52">
                  <c:v>1.6825000000000001</c:v>
                </c:pt>
              </c:numCache>
            </c:numRef>
          </c:val>
          <c:smooth val="0"/>
          <c:extLst>
            <c:ext xmlns:c16="http://schemas.microsoft.com/office/drawing/2014/chart" uri="{C3380CC4-5D6E-409C-BE32-E72D297353CC}">
              <c16:uniqueId val="{00000000-0780-477A-8C3D-66063B8C4DF2}"/>
            </c:ext>
          </c:extLst>
        </c:ser>
        <c:ser>
          <c:idx val="1"/>
          <c:order val="1"/>
          <c:tx>
            <c:strRef>
              <c:f>D.Rates!$C$1</c:f>
              <c:strCache>
                <c:ptCount val="1"/>
                <c:pt idx="0">
                  <c:v>30-Yr FRM</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0"/>
              <c:layout>
                <c:manualLayout>
                  <c:x val="-1.5419382309257688E-3"/>
                  <c:y val="4.2141198731837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2C-43DB-9A5E-DF01EF5B2ACA}"/>
                </c:ext>
              </c:extLst>
            </c:dLbl>
            <c:dLbl>
              <c:idx val="52"/>
              <c:layout>
                <c:manualLayout>
                  <c:x val="-7.7096911546299749E-4"/>
                  <c:y val="-4.03853154513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F0-4DE4-86A4-094E92833EF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D.Rates!$A$2578:$A$2630</c:f>
              <c:numCache>
                <c:formatCode>m/d/yyyy</c:formatCode>
                <c:ptCount val="53"/>
                <c:pt idx="0">
                  <c:v>44197</c:v>
                </c:pt>
                <c:pt idx="1">
                  <c:v>44204</c:v>
                </c:pt>
                <c:pt idx="2">
                  <c:v>44211</c:v>
                </c:pt>
                <c:pt idx="3">
                  <c:v>44218</c:v>
                </c:pt>
                <c:pt idx="4">
                  <c:v>44225</c:v>
                </c:pt>
                <c:pt idx="5">
                  <c:v>44232</c:v>
                </c:pt>
                <c:pt idx="6">
                  <c:v>44239</c:v>
                </c:pt>
                <c:pt idx="7">
                  <c:v>44246</c:v>
                </c:pt>
                <c:pt idx="8">
                  <c:v>44253</c:v>
                </c:pt>
                <c:pt idx="9">
                  <c:v>44260</c:v>
                </c:pt>
                <c:pt idx="10">
                  <c:v>44267</c:v>
                </c:pt>
                <c:pt idx="11">
                  <c:v>44274</c:v>
                </c:pt>
                <c:pt idx="12">
                  <c:v>44281</c:v>
                </c:pt>
                <c:pt idx="13">
                  <c:v>44288</c:v>
                </c:pt>
                <c:pt idx="14">
                  <c:v>44295</c:v>
                </c:pt>
                <c:pt idx="15">
                  <c:v>44302</c:v>
                </c:pt>
                <c:pt idx="16">
                  <c:v>44309</c:v>
                </c:pt>
                <c:pt idx="17">
                  <c:v>44316</c:v>
                </c:pt>
                <c:pt idx="18">
                  <c:v>44323</c:v>
                </c:pt>
                <c:pt idx="19">
                  <c:v>44330</c:v>
                </c:pt>
                <c:pt idx="20">
                  <c:v>44337</c:v>
                </c:pt>
                <c:pt idx="21">
                  <c:v>44344</c:v>
                </c:pt>
                <c:pt idx="22">
                  <c:v>44351</c:v>
                </c:pt>
                <c:pt idx="23">
                  <c:v>44358</c:v>
                </c:pt>
                <c:pt idx="24">
                  <c:v>44365</c:v>
                </c:pt>
                <c:pt idx="25">
                  <c:v>44372</c:v>
                </c:pt>
                <c:pt idx="26">
                  <c:v>44379</c:v>
                </c:pt>
                <c:pt idx="27">
                  <c:v>44386</c:v>
                </c:pt>
                <c:pt idx="28">
                  <c:v>44393</c:v>
                </c:pt>
                <c:pt idx="29">
                  <c:v>44400</c:v>
                </c:pt>
                <c:pt idx="30">
                  <c:v>44407</c:v>
                </c:pt>
                <c:pt idx="31">
                  <c:v>44414</c:v>
                </c:pt>
                <c:pt idx="32">
                  <c:v>44421</c:v>
                </c:pt>
                <c:pt idx="33">
                  <c:v>44428</c:v>
                </c:pt>
                <c:pt idx="34">
                  <c:v>44435</c:v>
                </c:pt>
                <c:pt idx="35">
                  <c:v>44442</c:v>
                </c:pt>
                <c:pt idx="36">
                  <c:v>44449</c:v>
                </c:pt>
                <c:pt idx="37">
                  <c:v>44456</c:v>
                </c:pt>
                <c:pt idx="38">
                  <c:v>44463</c:v>
                </c:pt>
                <c:pt idx="39">
                  <c:v>44470</c:v>
                </c:pt>
                <c:pt idx="40">
                  <c:v>44477</c:v>
                </c:pt>
                <c:pt idx="41">
                  <c:v>44484</c:v>
                </c:pt>
                <c:pt idx="42">
                  <c:v>44491</c:v>
                </c:pt>
                <c:pt idx="43">
                  <c:v>44498</c:v>
                </c:pt>
                <c:pt idx="44">
                  <c:v>44505</c:v>
                </c:pt>
                <c:pt idx="45">
                  <c:v>44512</c:v>
                </c:pt>
                <c:pt idx="46">
                  <c:v>44519</c:v>
                </c:pt>
                <c:pt idx="47">
                  <c:v>44526</c:v>
                </c:pt>
                <c:pt idx="48">
                  <c:v>44533</c:v>
                </c:pt>
                <c:pt idx="49">
                  <c:v>44540</c:v>
                </c:pt>
                <c:pt idx="50">
                  <c:v>44547</c:v>
                </c:pt>
                <c:pt idx="51">
                  <c:v>44554</c:v>
                </c:pt>
                <c:pt idx="52">
                  <c:v>44562</c:v>
                </c:pt>
              </c:numCache>
            </c:numRef>
          </c:cat>
          <c:val>
            <c:numRef>
              <c:f>D.Rates!$C$2578:$C$2630</c:f>
              <c:numCache>
                <c:formatCode>0.00</c:formatCode>
                <c:ptCount val="53"/>
                <c:pt idx="0">
                  <c:v>2.65</c:v>
                </c:pt>
                <c:pt idx="1">
                  <c:v>2.79</c:v>
                </c:pt>
                <c:pt idx="2">
                  <c:v>2.77</c:v>
                </c:pt>
                <c:pt idx="3">
                  <c:v>2.73</c:v>
                </c:pt>
                <c:pt idx="4">
                  <c:v>2.73</c:v>
                </c:pt>
                <c:pt idx="5">
                  <c:v>2.73</c:v>
                </c:pt>
                <c:pt idx="6">
                  <c:v>2.81</c:v>
                </c:pt>
                <c:pt idx="7">
                  <c:v>2.97</c:v>
                </c:pt>
                <c:pt idx="8">
                  <c:v>3.02</c:v>
                </c:pt>
                <c:pt idx="9">
                  <c:v>3.05</c:v>
                </c:pt>
                <c:pt idx="10">
                  <c:v>3.09</c:v>
                </c:pt>
                <c:pt idx="11">
                  <c:v>3.17</c:v>
                </c:pt>
                <c:pt idx="12">
                  <c:v>3.18</c:v>
                </c:pt>
                <c:pt idx="13">
                  <c:v>3.13</c:v>
                </c:pt>
                <c:pt idx="14">
                  <c:v>3.04</c:v>
                </c:pt>
                <c:pt idx="15">
                  <c:v>2.97</c:v>
                </c:pt>
                <c:pt idx="16">
                  <c:v>2.98</c:v>
                </c:pt>
                <c:pt idx="17">
                  <c:v>2.96</c:v>
                </c:pt>
                <c:pt idx="18">
                  <c:v>2.94</c:v>
                </c:pt>
                <c:pt idx="19">
                  <c:v>3</c:v>
                </c:pt>
                <c:pt idx="20">
                  <c:v>2.95</c:v>
                </c:pt>
                <c:pt idx="21">
                  <c:v>2.99</c:v>
                </c:pt>
                <c:pt idx="22">
                  <c:v>2.96</c:v>
                </c:pt>
                <c:pt idx="23">
                  <c:v>2.93</c:v>
                </c:pt>
                <c:pt idx="24">
                  <c:v>3.02</c:v>
                </c:pt>
                <c:pt idx="25">
                  <c:v>2.98</c:v>
                </c:pt>
                <c:pt idx="26">
                  <c:v>2.9</c:v>
                </c:pt>
                <c:pt idx="27">
                  <c:v>2.88</c:v>
                </c:pt>
                <c:pt idx="28">
                  <c:v>2.78</c:v>
                </c:pt>
                <c:pt idx="29">
                  <c:v>2.8</c:v>
                </c:pt>
                <c:pt idx="30">
                  <c:v>2.77</c:v>
                </c:pt>
                <c:pt idx="31">
                  <c:v>2.87</c:v>
                </c:pt>
                <c:pt idx="32">
                  <c:v>2.86</c:v>
                </c:pt>
                <c:pt idx="33">
                  <c:v>2.87</c:v>
                </c:pt>
                <c:pt idx="34">
                  <c:v>2.87</c:v>
                </c:pt>
                <c:pt idx="35">
                  <c:v>2.88</c:v>
                </c:pt>
                <c:pt idx="36">
                  <c:v>2.86</c:v>
                </c:pt>
                <c:pt idx="37">
                  <c:v>2.88</c:v>
                </c:pt>
                <c:pt idx="38">
                  <c:v>3.01</c:v>
                </c:pt>
                <c:pt idx="39">
                  <c:v>2.99</c:v>
                </c:pt>
                <c:pt idx="40">
                  <c:v>3.05</c:v>
                </c:pt>
                <c:pt idx="41">
                  <c:v>3.09</c:v>
                </c:pt>
                <c:pt idx="42">
                  <c:v>3.14</c:v>
                </c:pt>
                <c:pt idx="43">
                  <c:v>3.09</c:v>
                </c:pt>
                <c:pt idx="44">
                  <c:v>2.98</c:v>
                </c:pt>
                <c:pt idx="45">
                  <c:v>3.1</c:v>
                </c:pt>
                <c:pt idx="46">
                  <c:v>3.1</c:v>
                </c:pt>
                <c:pt idx="47">
                  <c:v>3.11</c:v>
                </c:pt>
                <c:pt idx="48">
                  <c:v>3.1</c:v>
                </c:pt>
                <c:pt idx="49">
                  <c:v>3.12</c:v>
                </c:pt>
                <c:pt idx="50">
                  <c:v>3.05</c:v>
                </c:pt>
                <c:pt idx="51">
                  <c:v>3.11</c:v>
                </c:pt>
                <c:pt idx="52">
                  <c:v>3.22</c:v>
                </c:pt>
              </c:numCache>
            </c:numRef>
          </c:val>
          <c:smooth val="0"/>
          <c:extLst>
            <c:ext xmlns:c16="http://schemas.microsoft.com/office/drawing/2014/chart" uri="{C3380CC4-5D6E-409C-BE32-E72D297353CC}">
              <c16:uniqueId val="{00000001-0780-477A-8C3D-66063B8C4DF2}"/>
            </c:ext>
          </c:extLst>
        </c:ser>
        <c:dLbls>
          <c:showLegendKey val="0"/>
          <c:showVal val="0"/>
          <c:showCatName val="0"/>
          <c:showSerName val="0"/>
          <c:showPercent val="0"/>
          <c:showBubbleSize val="0"/>
        </c:dLbls>
        <c:smooth val="0"/>
        <c:axId val="1630945312"/>
        <c:axId val="1630945728"/>
      </c:lineChart>
      <c:catAx>
        <c:axId val="163094531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728"/>
        <c:crosses val="autoZero"/>
        <c:auto val="0"/>
        <c:lblAlgn val="ctr"/>
        <c:lblOffset val="100"/>
        <c:tickLblSkip val="2"/>
        <c:tickMarkSkip val="1"/>
        <c:noMultiLvlLbl val="1"/>
      </c:catAx>
      <c:valAx>
        <c:axId val="163094572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a:t>Monthly Payment on 2022 Projected Median Priced Home at Different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Payment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0.0%</c:formatCode>
                <c:ptCount val="7"/>
                <c:pt idx="0">
                  <c:v>0.03</c:v>
                </c:pt>
                <c:pt idx="1">
                  <c:v>3.5000000000000003E-2</c:v>
                </c:pt>
                <c:pt idx="2">
                  <c:v>0.04</c:v>
                </c:pt>
                <c:pt idx="3">
                  <c:v>4.4999999999999998E-2</c:v>
                </c:pt>
                <c:pt idx="4">
                  <c:v>0.05</c:v>
                </c:pt>
                <c:pt idx="5">
                  <c:v>5.5E-2</c:v>
                </c:pt>
                <c:pt idx="6">
                  <c:v>0.06</c:v>
                </c:pt>
              </c:numCache>
            </c:numRef>
          </c:cat>
          <c:val>
            <c:numRef>
              <c:f>Sheet1!$B$2:$B$8</c:f>
              <c:numCache>
                <c:formatCode>_("$"* #,##0_);_("$"* \(#,##0\);_("$"* "-"??_);_(@_)</c:formatCode>
                <c:ptCount val="7"/>
                <c:pt idx="0">
                  <c:v>3773.8512459508279</c:v>
                </c:pt>
                <c:pt idx="1">
                  <c:v>3957.0231000614649</c:v>
                </c:pt>
                <c:pt idx="2">
                  <c:v>4146.4025802910346</c:v>
                </c:pt>
                <c:pt idx="3">
                  <c:v>4341.7857801497194</c:v>
                </c:pt>
                <c:pt idx="4">
                  <c:v>4542.9516979306309</c:v>
                </c:pt>
                <c:pt idx="5">
                  <c:v>4749.6651417915136</c:v>
                </c:pt>
                <c:pt idx="6">
                  <c:v>4961.6796654996524</c:v>
                </c:pt>
              </c:numCache>
            </c:numRef>
          </c:val>
          <c:extLst>
            <c:ext xmlns:c16="http://schemas.microsoft.com/office/drawing/2014/chart" uri="{C3380CC4-5D6E-409C-BE32-E72D297353CC}">
              <c16:uniqueId val="{00000000-4A96-4550-BAEF-255CE9BA9413}"/>
            </c:ext>
          </c:extLst>
        </c:ser>
        <c:dLbls>
          <c:showLegendKey val="0"/>
          <c:showVal val="0"/>
          <c:showCatName val="0"/>
          <c:showSerName val="0"/>
          <c:showPercent val="0"/>
          <c:showBubbleSize val="0"/>
        </c:dLbls>
        <c:gapWidth val="219"/>
        <c:overlap val="-27"/>
        <c:axId val="511966416"/>
        <c:axId val="511975984"/>
      </c:barChart>
      <c:lineChart>
        <c:grouping val="standard"/>
        <c:varyColors val="0"/>
        <c:ser>
          <c:idx val="1"/>
          <c:order val="1"/>
          <c:tx>
            <c:strRef>
              <c:f>Sheet1!$C$1</c:f>
              <c:strCache>
                <c:ptCount val="1"/>
                <c:pt idx="0">
                  <c:v>Difference</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0.0%</c:formatCode>
                <c:ptCount val="7"/>
                <c:pt idx="0">
                  <c:v>0.03</c:v>
                </c:pt>
                <c:pt idx="1">
                  <c:v>3.5000000000000003E-2</c:v>
                </c:pt>
                <c:pt idx="2">
                  <c:v>0.04</c:v>
                </c:pt>
                <c:pt idx="3">
                  <c:v>4.4999999999999998E-2</c:v>
                </c:pt>
                <c:pt idx="4">
                  <c:v>0.05</c:v>
                </c:pt>
                <c:pt idx="5">
                  <c:v>5.5E-2</c:v>
                </c:pt>
                <c:pt idx="6">
                  <c:v>0.06</c:v>
                </c:pt>
              </c:numCache>
            </c:numRef>
          </c:cat>
          <c:val>
            <c:numRef>
              <c:f>Sheet1!$C$2:$C$8</c:f>
              <c:numCache>
                <c:formatCode>_("$"* #,##0_);_("$"* \(#,##0\);_("$"* "-"??_);_(@_)</c:formatCode>
                <c:ptCount val="7"/>
                <c:pt idx="1">
                  <c:v>183.17185411063701</c:v>
                </c:pt>
                <c:pt idx="2">
                  <c:v>372.55133434020672</c:v>
                </c:pt>
                <c:pt idx="3">
                  <c:v>567.93453419889147</c:v>
                </c:pt>
                <c:pt idx="4">
                  <c:v>769.10045197980298</c:v>
                </c:pt>
                <c:pt idx="5">
                  <c:v>975.81389584068575</c:v>
                </c:pt>
                <c:pt idx="6">
                  <c:v>1187.8284195488245</c:v>
                </c:pt>
              </c:numCache>
            </c:numRef>
          </c:val>
          <c:smooth val="0"/>
          <c:extLst>
            <c:ext xmlns:c16="http://schemas.microsoft.com/office/drawing/2014/chart" uri="{C3380CC4-5D6E-409C-BE32-E72D297353CC}">
              <c16:uniqueId val="{00000001-4A96-4550-BAEF-255CE9BA9413}"/>
            </c:ext>
          </c:extLst>
        </c:ser>
        <c:dLbls>
          <c:showLegendKey val="0"/>
          <c:showVal val="0"/>
          <c:showCatName val="0"/>
          <c:showSerName val="0"/>
          <c:showPercent val="0"/>
          <c:showBubbleSize val="0"/>
        </c:dLbls>
        <c:marker val="1"/>
        <c:smooth val="0"/>
        <c:axId val="511964336"/>
        <c:axId val="511968496"/>
      </c:lineChart>
      <c:catAx>
        <c:axId val="511966416"/>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75984"/>
        <c:crosses val="autoZero"/>
        <c:auto val="1"/>
        <c:lblAlgn val="ctr"/>
        <c:lblOffset val="100"/>
        <c:noMultiLvlLbl val="0"/>
      </c:catAx>
      <c:valAx>
        <c:axId val="5119759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66416"/>
        <c:crosses val="autoZero"/>
        <c:crossBetween val="between"/>
      </c:valAx>
      <c:valAx>
        <c:axId val="511968496"/>
        <c:scaling>
          <c:orientation val="minMax"/>
          <c:max val="1900"/>
          <c:min val="-4000"/>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64336"/>
        <c:crosses val="max"/>
        <c:crossBetween val="between"/>
      </c:valAx>
      <c:catAx>
        <c:axId val="511964336"/>
        <c:scaling>
          <c:orientation val="minMax"/>
        </c:scaling>
        <c:delete val="1"/>
        <c:axPos val="b"/>
        <c:numFmt formatCode="0.0%" sourceLinked="1"/>
        <c:majorTickMark val="out"/>
        <c:minorTickMark val="none"/>
        <c:tickLblPos val="nextTo"/>
        <c:crossAx val="5119684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1303796439039"/>
          <c:y val="4.3379670133825862E-2"/>
          <c:w val="0.86986348669357638"/>
          <c:h val="0.85138362334337836"/>
        </c:manualLayout>
      </c:layout>
      <c:barChart>
        <c:barDir val="col"/>
        <c:grouping val="clustered"/>
        <c:varyColors val="0"/>
        <c:ser>
          <c:idx val="0"/>
          <c:order val="0"/>
          <c:tx>
            <c:strRef>
              <c:f>Sheet1!$B$1</c:f>
              <c:strCache>
                <c:ptCount val="1"/>
                <c:pt idx="0">
                  <c:v> Sales </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F-1BE7-4AA5-8B0E-B76C2C5C3FCD}"/>
              </c:ext>
            </c:extLst>
          </c:dPt>
          <c:dPt>
            <c:idx val="171"/>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0-1C8A-4B07-8DAC-E49E6DB5FC1B}"/>
              </c:ext>
            </c:extLst>
          </c:dPt>
          <c:dPt>
            <c:idx val="1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2-716E-4F28-AD21-8795F74E50EC}"/>
              </c:ext>
            </c:extLst>
          </c:dPt>
          <c:dPt>
            <c:idx val="173"/>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4-4C79-4C26-8B6E-7A36E3AEA463}"/>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6-BAFF-46E3-97E3-086250F70A4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8-7806-42E8-97A1-CF1193FF1597}"/>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EBD5-44F4-BF47-00D7FC5F2F9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C-9134-4129-AFB3-E22AC67796F6}"/>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E-2E82-4433-A8BE-FB5BDFB3A780}"/>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0EB5-47AE-9F65-5E4703467F86}"/>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2574-44CB-887C-5EEBB3E8FD1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328E-40DB-801C-8B8A15954C16}"/>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D557-43AD-818D-319ECC50550E}"/>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E2A5-433D-AF07-E800C32D09F1}"/>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092C-41A5-86DC-96BCA3A42980}"/>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D-228F-4F93-AC91-DE467D07C2E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F-31C0-42A5-948D-79CE5F464A99}"/>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1-28F4-4169-BEAD-2A7C827B559A}"/>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D952-42C6-9D89-2973C5C77EDA}"/>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5-409F-4777-8898-23BFB62D2536}"/>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7-490F-47FC-ADF9-5E238C61A139}"/>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0E73-4549-AABD-6280974C004E}"/>
              </c:ext>
            </c:extLst>
          </c:dPt>
          <c:dPt>
            <c:idx val="19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B-61DA-49CF-90A1-C16DB75E7F9C}"/>
              </c:ext>
            </c:extLst>
          </c:dPt>
          <c:dPt>
            <c:idx val="19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C54E-4DA1-9229-41951C9FC322}"/>
              </c:ext>
            </c:extLst>
          </c:dPt>
          <c:dPt>
            <c:idx val="19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E-C54E-4DA1-9229-41951C9FC322}"/>
              </c:ext>
            </c:extLst>
          </c:dPt>
          <c:dPt>
            <c:idx val="19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1-CD88-432C-88A6-707241D835FD}"/>
              </c:ext>
            </c:extLst>
          </c:dPt>
          <c:dPt>
            <c:idx val="1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3-D800-4197-951F-8254F271560F}"/>
              </c:ext>
            </c:extLst>
          </c:dPt>
          <c:dPt>
            <c:idx val="1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5-E592-4505-B6F3-A7C7AD0068A6}"/>
              </c:ext>
            </c:extLst>
          </c:dPt>
          <c:dPt>
            <c:idx val="1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7-6E48-499A-A88D-C1B88935F450}"/>
              </c:ext>
            </c:extLst>
          </c:dPt>
          <c:dPt>
            <c:idx val="1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9-4DCA-4925-9BC5-0FA527BAA278}"/>
              </c:ext>
            </c:extLst>
          </c:dPt>
          <c:dPt>
            <c:idx val="2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B-091B-4890-B456-B82C964E0351}"/>
              </c:ext>
            </c:extLst>
          </c:dPt>
          <c:dPt>
            <c:idx val="2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D-DF5D-49F7-88B3-D3AF39C97F77}"/>
              </c:ext>
            </c:extLst>
          </c:dPt>
          <c:dPt>
            <c:idx val="2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F-0AC3-4AF1-B02E-68D7DB27243E}"/>
              </c:ext>
            </c:extLst>
          </c:dPt>
          <c:cat>
            <c:numRef>
              <c:f>Sheet1!$A$230:$A$264</c:f>
              <c:numCache>
                <c:formatCode>mmm\-yy</c:formatCode>
                <c:ptCount val="35"/>
                <c:pt idx="0">
                  <c:v>43466</c:v>
                </c:pt>
                <c:pt idx="1">
                  <c:v>43497</c:v>
                </c:pt>
                <c:pt idx="2">
                  <c:v>43525</c:v>
                </c:pt>
                <c:pt idx="3">
                  <c:v>43556</c:v>
                </c:pt>
                <c:pt idx="4">
                  <c:v>43586</c:v>
                </c:pt>
                <c:pt idx="5">
                  <c:v>43617</c:v>
                </c:pt>
                <c:pt idx="6">
                  <c:v>43647</c:v>
                </c:pt>
                <c:pt idx="7">
                  <c:v>43678</c:v>
                </c:pt>
                <c:pt idx="8">
                  <c:v>43709</c:v>
                </c:pt>
                <c:pt idx="9">
                  <c:v>43757</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numCache>
            </c:numRef>
          </c:cat>
          <c:val>
            <c:numRef>
              <c:f>Sheet1!$B$230:$B$264</c:f>
              <c:numCache>
                <c:formatCode>_(* #,##0_);_(* \(#,##0\);_(* "-"??_);_(@_)</c:formatCode>
                <c:ptCount val="35"/>
                <c:pt idx="0">
                  <c:v>358670</c:v>
                </c:pt>
                <c:pt idx="1">
                  <c:v>398250</c:v>
                </c:pt>
                <c:pt idx="2">
                  <c:v>397430</c:v>
                </c:pt>
                <c:pt idx="3">
                  <c:v>396900</c:v>
                </c:pt>
                <c:pt idx="4">
                  <c:v>407330</c:v>
                </c:pt>
                <c:pt idx="5">
                  <c:v>389730</c:v>
                </c:pt>
                <c:pt idx="6">
                  <c:v>411630</c:v>
                </c:pt>
                <c:pt idx="7">
                  <c:v>406100</c:v>
                </c:pt>
                <c:pt idx="8">
                  <c:v>404030</c:v>
                </c:pt>
                <c:pt idx="9">
                  <c:v>404240</c:v>
                </c:pt>
                <c:pt idx="10">
                  <c:v>402880</c:v>
                </c:pt>
                <c:pt idx="11">
                  <c:v>398370</c:v>
                </c:pt>
                <c:pt idx="12">
                  <c:v>395700</c:v>
                </c:pt>
                <c:pt idx="13">
                  <c:v>421670</c:v>
                </c:pt>
                <c:pt idx="14">
                  <c:v>373070</c:v>
                </c:pt>
                <c:pt idx="15">
                  <c:v>277440</c:v>
                </c:pt>
                <c:pt idx="16">
                  <c:v>238740</c:v>
                </c:pt>
                <c:pt idx="17">
                  <c:v>339910</c:v>
                </c:pt>
                <c:pt idx="18">
                  <c:v>437890</c:v>
                </c:pt>
                <c:pt idx="19">
                  <c:v>465400</c:v>
                </c:pt>
                <c:pt idx="20">
                  <c:v>489590</c:v>
                </c:pt>
                <c:pt idx="21">
                  <c:v>484510</c:v>
                </c:pt>
                <c:pt idx="22">
                  <c:v>508820</c:v>
                </c:pt>
                <c:pt idx="23">
                  <c:v>509750</c:v>
                </c:pt>
                <c:pt idx="24">
                  <c:v>484760</c:v>
                </c:pt>
                <c:pt idx="25">
                  <c:v>462720</c:v>
                </c:pt>
                <c:pt idx="26">
                  <c:v>446410</c:v>
                </c:pt>
                <c:pt idx="27">
                  <c:v>458170</c:v>
                </c:pt>
                <c:pt idx="28">
                  <c:v>445660</c:v>
                </c:pt>
                <c:pt idx="29">
                  <c:v>436020</c:v>
                </c:pt>
                <c:pt idx="30">
                  <c:v>428980</c:v>
                </c:pt>
                <c:pt idx="31">
                  <c:v>414860</c:v>
                </c:pt>
                <c:pt idx="32">
                  <c:v>438190</c:v>
                </c:pt>
                <c:pt idx="33">
                  <c:v>434170</c:v>
                </c:pt>
                <c:pt idx="34">
                  <c:v>454450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112701440"/>
        <c:axId val="112702976"/>
      </c:barChart>
      <c:dateAx>
        <c:axId val="112701440"/>
        <c:scaling>
          <c:orientation val="minMax"/>
        </c:scaling>
        <c:delete val="0"/>
        <c:axPos val="b"/>
        <c:numFmt formatCode="mmm\-yy" sourceLinked="1"/>
        <c:majorTickMark val="out"/>
        <c:minorTickMark val="none"/>
        <c:tickLblPos val="nextTo"/>
        <c:crossAx val="112702976"/>
        <c:crosses val="autoZero"/>
        <c:auto val="1"/>
        <c:lblOffset val="100"/>
        <c:baseTimeUnit val="months"/>
        <c:majorUnit val="8"/>
        <c:majorTimeUnit val="months"/>
      </c:dateAx>
      <c:valAx>
        <c:axId val="112702976"/>
        <c:scaling>
          <c:orientation val="minMax"/>
        </c:scaling>
        <c:delete val="0"/>
        <c:axPos val="l"/>
        <c:numFmt formatCode="_(* #,##0_);_(* \(#,##0\);_(* &quot;-&quot;??_);_(@_)" sourceLinked="1"/>
        <c:majorTickMark val="out"/>
        <c:minorTickMark val="none"/>
        <c:tickLblPos val="nextTo"/>
        <c:crossAx val="1127014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Pandemic Job Losses</a:t>
            </a:r>
            <a:r>
              <a:rPr lang="en-US" baseline="0" dirty="0"/>
              <a:t> in California</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2"/>
          <c:order val="0"/>
          <c:tx>
            <c:strRef>
              <c:f>Sheet1!$B$1</c:f>
              <c:strCache>
                <c:ptCount val="1"/>
                <c:pt idx="0">
                  <c:v>Lost</c:v>
                </c:pt>
              </c:strCache>
            </c:strRef>
          </c:tx>
          <c:spPr>
            <a:solidFill>
              <a:schemeClr val="accent5"/>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F45-4EAE-A3EC-D16FC43CB26C}"/>
              </c:ext>
            </c:extLst>
          </c:dPt>
          <c:dPt>
            <c:idx val="1"/>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8F45-4EAE-A3EC-D16FC43CB26C}"/>
              </c:ext>
            </c:extLst>
          </c:dPt>
          <c:dPt>
            <c:idx val="3"/>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170A-42BC-94D5-23292ACD8CBC}"/>
              </c:ext>
            </c:extLst>
          </c:dPt>
          <c:dPt>
            <c:idx val="4"/>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70A-42BC-94D5-23292ACD8CBC}"/>
              </c:ext>
            </c:extLst>
          </c:dPt>
          <c:dPt>
            <c:idx val="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F45-4EAE-A3EC-D16FC43CB26C}"/>
              </c:ext>
            </c:extLst>
          </c:dPt>
          <c:dPt>
            <c:idx val="8"/>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70A-42BC-94D5-23292ACD8CBC}"/>
              </c:ext>
            </c:extLst>
          </c:dPt>
          <c:dPt>
            <c:idx val="1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70A-42BC-94D5-23292ACD8CBC}"/>
              </c:ext>
            </c:extLst>
          </c:dPt>
          <c:dPt>
            <c:idx val="14"/>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70A-42BC-94D5-23292ACD8CBC}"/>
              </c:ext>
            </c:extLst>
          </c:dPt>
          <c:dPt>
            <c:idx val="15"/>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70A-42BC-94D5-23292ACD8CB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Leisure/Hospitality</c:v>
                </c:pt>
                <c:pt idx="1">
                  <c:v>Retail Trade</c:v>
                </c:pt>
                <c:pt idx="2">
                  <c:v>Health Care</c:v>
                </c:pt>
                <c:pt idx="3">
                  <c:v>Other Services</c:v>
                </c:pt>
                <c:pt idx="4">
                  <c:v>Admin. Support</c:v>
                </c:pt>
                <c:pt idx="5">
                  <c:v>Construction</c:v>
                </c:pt>
                <c:pt idx="6">
                  <c:v>Manufacturing</c:v>
                </c:pt>
                <c:pt idx="7">
                  <c:v>Government</c:v>
                </c:pt>
                <c:pt idx="8">
                  <c:v>Prof., Sci., &amp; Tech Svcs.</c:v>
                </c:pt>
                <c:pt idx="9">
                  <c:v>Wholesale Trade</c:v>
                </c:pt>
                <c:pt idx="10">
                  <c:v>Information</c:v>
                </c:pt>
                <c:pt idx="11">
                  <c:v>Educational Services</c:v>
                </c:pt>
                <c:pt idx="12">
                  <c:v>Logistics &amp; Utilities</c:v>
                </c:pt>
                <c:pt idx="13">
                  <c:v>Real Estate/Leasing</c:v>
                </c:pt>
                <c:pt idx="14">
                  <c:v>Management </c:v>
                </c:pt>
                <c:pt idx="15">
                  <c:v>Finance/Insurance</c:v>
                </c:pt>
                <c:pt idx="16">
                  <c:v>Mining and Logging</c:v>
                </c:pt>
              </c:strCache>
            </c:strRef>
          </c:cat>
          <c:val>
            <c:numRef>
              <c:f>Sheet1!$B$2:$B$18</c:f>
              <c:numCache>
                <c:formatCode>#,###,###,##0</c:formatCode>
                <c:ptCount val="17"/>
                <c:pt idx="0">
                  <c:v>985500</c:v>
                </c:pt>
                <c:pt idx="1">
                  <c:v>313300</c:v>
                </c:pt>
                <c:pt idx="2">
                  <c:v>229600</c:v>
                </c:pt>
                <c:pt idx="3">
                  <c:v>198000</c:v>
                </c:pt>
                <c:pt idx="4">
                  <c:v>192000</c:v>
                </c:pt>
                <c:pt idx="5">
                  <c:v>174700</c:v>
                </c:pt>
                <c:pt idx="6">
                  <c:v>121400</c:v>
                </c:pt>
                <c:pt idx="7">
                  <c:v>94800</c:v>
                </c:pt>
                <c:pt idx="8">
                  <c:v>91100</c:v>
                </c:pt>
                <c:pt idx="9">
                  <c:v>75500</c:v>
                </c:pt>
                <c:pt idx="10">
                  <c:v>71100</c:v>
                </c:pt>
                <c:pt idx="11">
                  <c:v>54800</c:v>
                </c:pt>
                <c:pt idx="12">
                  <c:v>48000</c:v>
                </c:pt>
                <c:pt idx="13">
                  <c:v>37400</c:v>
                </c:pt>
                <c:pt idx="14">
                  <c:v>14500</c:v>
                </c:pt>
                <c:pt idx="15">
                  <c:v>11200</c:v>
                </c:pt>
                <c:pt idx="16">
                  <c:v>1900</c:v>
                </c:pt>
              </c:numCache>
            </c:numRef>
          </c:val>
          <c:extLst>
            <c:ext xmlns:c16="http://schemas.microsoft.com/office/drawing/2014/chart" uri="{C3380CC4-5D6E-409C-BE32-E72D297353CC}">
              <c16:uniqueId val="{00000002-8F45-4EAE-A3EC-D16FC43CB26C}"/>
            </c:ext>
          </c:extLst>
        </c:ser>
        <c:dLbls>
          <c:showLegendKey val="0"/>
          <c:showVal val="0"/>
          <c:showCatName val="0"/>
          <c:showSerName val="0"/>
          <c:showPercent val="0"/>
          <c:showBubbleSize val="0"/>
        </c:dLbls>
        <c:gapWidth val="150"/>
        <c:axId val="1921799520"/>
        <c:axId val="1921806592"/>
      </c:barChart>
      <c:catAx>
        <c:axId val="1921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06592"/>
        <c:crosses val="autoZero"/>
        <c:auto val="1"/>
        <c:lblAlgn val="ctr"/>
        <c:lblOffset val="100"/>
        <c:noMultiLvlLbl val="0"/>
      </c:catAx>
      <c:valAx>
        <c:axId val="192180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79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Pandemic Job Losses and Recovery To-Date (Through November 2021)</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Sheet1!$E$1</c:f>
              <c:strCache>
                <c:ptCount val="1"/>
                <c:pt idx="0">
                  <c:v>Recovered</c:v>
                </c:pt>
              </c:strCache>
            </c:strRef>
          </c:tx>
          <c:spPr>
            <a:solidFill>
              <a:schemeClr val="accent1"/>
            </a:solidFill>
            <a:ln w="25400">
              <a:noFill/>
            </a:ln>
            <a:effectLst>
              <a:outerShdw blurRad="50800" dist="38100" dir="2700000" algn="tl" rotWithShape="0">
                <a:prstClr val="black">
                  <a:alpha val="40000"/>
                </a:prstClr>
              </a:outerShdw>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6D-4911-85C6-1441981736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Sheet1!$E$2:$E$30</c:f>
              <c:numCache>
                <c:formatCode>General</c:formatCode>
                <c:ptCount val="29"/>
                <c:pt idx="0">
                  <c:v>0.66285714285714292</c:v>
                </c:pt>
                <c:pt idx="1">
                  <c:v>0.7408906882591092</c:v>
                </c:pt>
                <c:pt idx="2">
                  <c:v>0.51219512195121952</c:v>
                </c:pt>
                <c:pt idx="3">
                  <c:v>0.72499999999999998</c:v>
                </c:pt>
                <c:pt idx="4">
                  <c:v>0.55203619909502266</c:v>
                </c:pt>
                <c:pt idx="5">
                  <c:v>0.62234042553191482</c:v>
                </c:pt>
                <c:pt idx="6">
                  <c:v>0.60440129449838187</c:v>
                </c:pt>
                <c:pt idx="7">
                  <c:v>0.67820613690007869</c:v>
                </c:pt>
                <c:pt idx="8">
                  <c:v>0.70339595375722541</c:v>
                </c:pt>
                <c:pt idx="9">
                  <c:v>0.65151515151515149</c:v>
                </c:pt>
                <c:pt idx="10">
                  <c:v>0.54128440366972475</c:v>
                </c:pt>
                <c:pt idx="11">
                  <c:v>0.71562500000000007</c:v>
                </c:pt>
                <c:pt idx="12">
                  <c:v>0.64648437499999989</c:v>
                </c:pt>
                <c:pt idx="13">
                  <c:v>0.56373333333333331</c:v>
                </c:pt>
                <c:pt idx="14">
                  <c:v>0.55813953488372103</c:v>
                </c:pt>
                <c:pt idx="15">
                  <c:v>0.82501124606387766</c:v>
                </c:pt>
                <c:pt idx="16">
                  <c:v>0.73250728862973757</c:v>
                </c:pt>
                <c:pt idx="17">
                  <c:v>0.65104166666666663</c:v>
                </c:pt>
                <c:pt idx="18">
                  <c:v>0.71748878923766823</c:v>
                </c:pt>
                <c:pt idx="19">
                  <c:v>0.51671732522796354</c:v>
                </c:pt>
                <c:pt idx="20">
                  <c:v>0.73720930232558135</c:v>
                </c:pt>
                <c:pt idx="21">
                  <c:v>0.65957446808510634</c:v>
                </c:pt>
                <c:pt idx="22">
                  <c:v>0.98701298701298701</c:v>
                </c:pt>
                <c:pt idx="23">
                  <c:v>0.85765124555160144</c:v>
                </c:pt>
                <c:pt idx="24">
                  <c:v>0.65</c:v>
                </c:pt>
                <c:pt idx="25">
                  <c:v>0.69811320754716988</c:v>
                </c:pt>
                <c:pt idx="26">
                  <c:v>0.75177304964539005</c:v>
                </c:pt>
                <c:pt idx="27">
                  <c:v>0.60606060606060608</c:v>
                </c:pt>
                <c:pt idx="28">
                  <c:v>0.60606060606060608</c:v>
                </c:pt>
              </c:numCache>
            </c:numRef>
          </c:val>
          <c:extLst>
            <c:ext xmlns:c16="http://schemas.microsoft.com/office/drawing/2014/chart" uri="{C3380CC4-5D6E-409C-BE32-E72D297353CC}">
              <c16:uniqueId val="{00000000-75BD-420F-91AB-8A92C249987F}"/>
            </c:ext>
          </c:extLst>
        </c:ser>
        <c:ser>
          <c:idx val="1"/>
          <c:order val="1"/>
          <c:tx>
            <c:strRef>
              <c:f>Sheet1!$F$1</c:f>
              <c:strCache>
                <c:ptCount val="1"/>
                <c:pt idx="0">
                  <c:v>Remaining</c:v>
                </c:pt>
              </c:strCache>
            </c:strRef>
          </c:tx>
          <c:spPr>
            <a:solidFill>
              <a:schemeClr val="accent2"/>
            </a:solidFill>
            <a:ln w="25400">
              <a:noFill/>
            </a:ln>
            <a:effectLst>
              <a:outerShdw blurRad="50800" dist="38100" dir="2700000" algn="tl" rotWithShape="0">
                <a:prstClr val="black">
                  <a:alpha val="40000"/>
                </a:prstClr>
              </a:outerShdw>
            </a:effectLst>
          </c:spPr>
          <c:invertIfNegative val="0"/>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Sheet1!$F$2:$F$30</c:f>
              <c:numCache>
                <c:formatCode>General</c:formatCode>
                <c:ptCount val="29"/>
                <c:pt idx="0">
                  <c:v>0.33714285714285708</c:v>
                </c:pt>
                <c:pt idx="1">
                  <c:v>0.2591093117408908</c:v>
                </c:pt>
                <c:pt idx="2">
                  <c:v>0.48780487804878048</c:v>
                </c:pt>
                <c:pt idx="3">
                  <c:v>0.27500000000000002</c:v>
                </c:pt>
                <c:pt idx="4">
                  <c:v>0.44796380090497734</c:v>
                </c:pt>
                <c:pt idx="5">
                  <c:v>0.37765957446808518</c:v>
                </c:pt>
                <c:pt idx="6">
                  <c:v>0.39559870550161813</c:v>
                </c:pt>
                <c:pt idx="7">
                  <c:v>0.32179386309992131</c:v>
                </c:pt>
                <c:pt idx="8">
                  <c:v>0.29660404624277459</c:v>
                </c:pt>
                <c:pt idx="9">
                  <c:v>0.34848484848484851</c:v>
                </c:pt>
                <c:pt idx="10">
                  <c:v>0.45871559633027525</c:v>
                </c:pt>
                <c:pt idx="11">
                  <c:v>0.28437499999999993</c:v>
                </c:pt>
                <c:pt idx="12">
                  <c:v>0.35351562500000011</c:v>
                </c:pt>
                <c:pt idx="13">
                  <c:v>0.43626666666666669</c:v>
                </c:pt>
                <c:pt idx="14">
                  <c:v>0.44186046511627897</c:v>
                </c:pt>
                <c:pt idx="15">
                  <c:v>0.17498875393612234</c:v>
                </c:pt>
                <c:pt idx="16">
                  <c:v>0.26749271137026243</c:v>
                </c:pt>
                <c:pt idx="17">
                  <c:v>0.34895833333333337</c:v>
                </c:pt>
                <c:pt idx="18">
                  <c:v>0.28251121076233177</c:v>
                </c:pt>
                <c:pt idx="19">
                  <c:v>0.48328267477203646</c:v>
                </c:pt>
                <c:pt idx="20">
                  <c:v>0.26279069767441865</c:v>
                </c:pt>
                <c:pt idx="21">
                  <c:v>0.34042553191489366</c:v>
                </c:pt>
                <c:pt idx="22">
                  <c:v>1.2987012987012991E-2</c:v>
                </c:pt>
                <c:pt idx="23">
                  <c:v>0.14234875444839856</c:v>
                </c:pt>
                <c:pt idx="24">
                  <c:v>0.35</c:v>
                </c:pt>
                <c:pt idx="25">
                  <c:v>0.30188679245283012</c:v>
                </c:pt>
                <c:pt idx="26">
                  <c:v>0.24822695035460995</c:v>
                </c:pt>
                <c:pt idx="27">
                  <c:v>0.39393939393939392</c:v>
                </c:pt>
                <c:pt idx="28">
                  <c:v>0.39393939393939392</c:v>
                </c:pt>
              </c:numCache>
            </c:numRef>
          </c:val>
          <c:extLst>
            <c:ext xmlns:c16="http://schemas.microsoft.com/office/drawing/2014/chart" uri="{C3380CC4-5D6E-409C-BE32-E72D297353CC}">
              <c16:uniqueId val="{00000001-75BD-420F-91AB-8A92C249987F}"/>
            </c:ext>
          </c:extLst>
        </c:ser>
        <c:dLbls>
          <c:showLegendKey val="0"/>
          <c:showVal val="0"/>
          <c:showCatName val="0"/>
          <c:showSerName val="0"/>
          <c:showPercent val="0"/>
          <c:showBubbleSize val="0"/>
        </c:dLbls>
        <c:gapWidth val="219"/>
        <c:overlap val="100"/>
        <c:axId val="1921799520"/>
        <c:axId val="1921806592"/>
      </c:barChart>
      <c:lineChart>
        <c:grouping val="standard"/>
        <c:varyColors val="0"/>
        <c:ser>
          <c:idx val="2"/>
          <c:order val="2"/>
          <c:tx>
            <c:strRef>
              <c:f>Sheet1!$G$1</c:f>
              <c:strCache>
                <c:ptCount val="1"/>
                <c:pt idx="0">
                  <c:v>Average</c:v>
                </c:pt>
              </c:strCache>
            </c:strRef>
          </c:tx>
          <c:spPr>
            <a:ln w="44450" cap="rnd">
              <a:solidFill>
                <a:srgbClr val="FF0000"/>
              </a:solidFill>
              <a:round/>
            </a:ln>
            <a:effectLst/>
          </c:spPr>
          <c:marker>
            <c:symbol val="none"/>
          </c:marker>
          <c:dLbls>
            <c:dLbl>
              <c:idx val="14"/>
              <c:layout>
                <c:manualLayout>
                  <c:x val="8.4097859327216008E-3"/>
                  <c:y val="4.152249134948090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effectLst>
                        <a:glow rad="101600">
                          <a:schemeClr val="tx1">
                            <a:alpha val="60000"/>
                          </a:schemeClr>
                        </a:glo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D7-4C1C-BCDD-A369AE361A3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Sheet1!$G$2:$G$30</c:f>
              <c:numCache>
                <c:formatCode>General</c:formatCode>
                <c:ptCount val="29"/>
                <c:pt idx="0">
                  <c:v>0.67152850170230971</c:v>
                </c:pt>
                <c:pt idx="1">
                  <c:v>0.67152850170230971</c:v>
                </c:pt>
                <c:pt idx="2">
                  <c:v>0.67152850170230971</c:v>
                </c:pt>
                <c:pt idx="3">
                  <c:v>0.67152850170230971</c:v>
                </c:pt>
                <c:pt idx="4">
                  <c:v>0.67152850170230971</c:v>
                </c:pt>
                <c:pt idx="5">
                  <c:v>0.67152850170230971</c:v>
                </c:pt>
                <c:pt idx="6">
                  <c:v>0.67152850170230971</c:v>
                </c:pt>
                <c:pt idx="7">
                  <c:v>0.67152850170230971</c:v>
                </c:pt>
                <c:pt idx="8">
                  <c:v>0.67152850170230971</c:v>
                </c:pt>
                <c:pt idx="9">
                  <c:v>0.67152850170230971</c:v>
                </c:pt>
                <c:pt idx="10">
                  <c:v>0.67152850170230971</c:v>
                </c:pt>
                <c:pt idx="11">
                  <c:v>0.67152850170230971</c:v>
                </c:pt>
                <c:pt idx="12">
                  <c:v>0.67152850170230971</c:v>
                </c:pt>
                <c:pt idx="13">
                  <c:v>0.67152850170230971</c:v>
                </c:pt>
                <c:pt idx="14">
                  <c:v>0.67152850170230971</c:v>
                </c:pt>
                <c:pt idx="15">
                  <c:v>0.67152850170230971</c:v>
                </c:pt>
                <c:pt idx="16">
                  <c:v>0.67152850170230971</c:v>
                </c:pt>
                <c:pt idx="17">
                  <c:v>0.67152850170230971</c:v>
                </c:pt>
                <c:pt idx="18">
                  <c:v>0.67152850170230971</c:v>
                </c:pt>
                <c:pt idx="19">
                  <c:v>0.67152850170230971</c:v>
                </c:pt>
                <c:pt idx="20">
                  <c:v>0.67152850170230971</c:v>
                </c:pt>
                <c:pt idx="21">
                  <c:v>0.67152850170230971</c:v>
                </c:pt>
                <c:pt idx="22">
                  <c:v>0.67152850170230971</c:v>
                </c:pt>
                <c:pt idx="23">
                  <c:v>0.67152850170230971</c:v>
                </c:pt>
                <c:pt idx="24">
                  <c:v>0.67152850170230971</c:v>
                </c:pt>
                <c:pt idx="25">
                  <c:v>0.67152850170230971</c:v>
                </c:pt>
                <c:pt idx="26">
                  <c:v>0.67152850170230971</c:v>
                </c:pt>
                <c:pt idx="27">
                  <c:v>0.67152850170230971</c:v>
                </c:pt>
                <c:pt idx="28">
                  <c:v>0.67152850170230971</c:v>
                </c:pt>
              </c:numCache>
            </c:numRef>
          </c:val>
          <c:smooth val="0"/>
          <c:extLst>
            <c:ext xmlns:c16="http://schemas.microsoft.com/office/drawing/2014/chart" uri="{C3380CC4-5D6E-409C-BE32-E72D297353CC}">
              <c16:uniqueId val="{00000003-8DD7-4C1C-BCDD-A369AE361A3A}"/>
            </c:ext>
          </c:extLst>
        </c:ser>
        <c:dLbls>
          <c:showLegendKey val="0"/>
          <c:showVal val="0"/>
          <c:showCatName val="0"/>
          <c:showSerName val="0"/>
          <c:showPercent val="0"/>
          <c:showBubbleSize val="0"/>
        </c:dLbls>
        <c:marker val="1"/>
        <c:smooth val="0"/>
        <c:axId val="1921799520"/>
        <c:axId val="1921806592"/>
      </c:lineChart>
      <c:catAx>
        <c:axId val="1921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06592"/>
        <c:crosses val="autoZero"/>
        <c:auto val="1"/>
        <c:lblAlgn val="ctr"/>
        <c:lblOffset val="100"/>
        <c:noMultiLvlLbl val="0"/>
      </c:catAx>
      <c:valAx>
        <c:axId val="1921806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799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Pandemic Job Losses in California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2"/>
          <c:order val="0"/>
          <c:tx>
            <c:strRef>
              <c:f>Sheet1!$D$1</c:f>
              <c:strCache>
                <c:ptCount val="1"/>
                <c:pt idx="0">
                  <c:v>Lost</c:v>
                </c:pt>
              </c:strCache>
            </c:strRef>
          </c:tx>
          <c:spPr>
            <a:solidFill>
              <a:schemeClr val="accent5"/>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F45-4EAE-A3EC-D16FC43CB26C}"/>
              </c:ext>
            </c:extLst>
          </c:dPt>
          <c:dPt>
            <c:idx val="1"/>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8F45-4EAE-A3EC-D16FC43CB26C}"/>
              </c:ext>
            </c:extLst>
          </c:dPt>
          <c:dPt>
            <c:idx val="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F45-4EAE-A3EC-D16FC43CB26C}"/>
              </c:ext>
            </c:extLst>
          </c:dPt>
          <c:dPt>
            <c:idx val="7"/>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71DD-40C0-875A-16E9758ADE8E}"/>
              </c:ext>
            </c:extLst>
          </c:dPt>
          <c:dPt>
            <c:idx val="13"/>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D064-48B0-9AEB-F62687AB68A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Sheet1!$D$2:$D$30</c:f>
              <c:numCache>
                <c:formatCode>0%</c:formatCode>
                <c:ptCount val="29"/>
                <c:pt idx="0">
                  <c:v>0.23395721925133689</c:v>
                </c:pt>
                <c:pt idx="1">
                  <c:v>0.21093082835183605</c:v>
                </c:pt>
                <c:pt idx="2">
                  <c:v>0.1973051010587103</c:v>
                </c:pt>
                <c:pt idx="3">
                  <c:v>0.19204389574759945</c:v>
                </c:pt>
                <c:pt idx="4">
                  <c:v>0.18401332223147376</c:v>
                </c:pt>
                <c:pt idx="5">
                  <c:v>0.17803030303030304</c:v>
                </c:pt>
                <c:pt idx="6">
                  <c:v>0.16710651553171238</c:v>
                </c:pt>
                <c:pt idx="7">
                  <c:v>0.16692934068820595</c:v>
                </c:pt>
                <c:pt idx="8">
                  <c:v>0.16391306922484752</c:v>
                </c:pt>
                <c:pt idx="9">
                  <c:v>0.16377171215880892</c:v>
                </c:pt>
                <c:pt idx="10">
                  <c:v>0.16335026225959537</c:v>
                </c:pt>
                <c:pt idx="11">
                  <c:v>0.16243654822335024</c:v>
                </c:pt>
                <c:pt idx="12">
                  <c:v>0.16151419558359623</c:v>
                </c:pt>
                <c:pt idx="13">
                  <c:v>0.15648472709063596</c:v>
                </c:pt>
                <c:pt idx="14">
                  <c:v>0.14899514899514898</c:v>
                </c:pt>
                <c:pt idx="15">
                  <c:v>0.13989930774071743</c:v>
                </c:pt>
                <c:pt idx="16">
                  <c:v>0.1322792132664867</c:v>
                </c:pt>
                <c:pt idx="17">
                  <c:v>0.13165338133196194</c:v>
                </c:pt>
                <c:pt idx="18">
                  <c:v>0.12139357648339684</c:v>
                </c:pt>
                <c:pt idx="19">
                  <c:v>0.11749999999999999</c:v>
                </c:pt>
                <c:pt idx="20">
                  <c:v>0.11621621621621622</c:v>
                </c:pt>
                <c:pt idx="21">
                  <c:v>0.11519607843137254</c:v>
                </c:pt>
                <c:pt idx="22">
                  <c:v>0.11257309941520467</c:v>
                </c:pt>
                <c:pt idx="23">
                  <c:v>0.11124307205067301</c:v>
                </c:pt>
                <c:pt idx="24">
                  <c:v>0.11070110701107011</c:v>
                </c:pt>
                <c:pt idx="25">
                  <c:v>0.10995850622406639</c:v>
                </c:pt>
                <c:pt idx="26">
                  <c:v>0.10714285714285714</c:v>
                </c:pt>
                <c:pt idx="27">
                  <c:v>9.3088857545839204E-2</c:v>
                </c:pt>
                <c:pt idx="28">
                  <c:v>7.9518072289156624E-2</c:v>
                </c:pt>
              </c:numCache>
            </c:numRef>
          </c:val>
          <c:extLst>
            <c:ext xmlns:c16="http://schemas.microsoft.com/office/drawing/2014/chart" uri="{C3380CC4-5D6E-409C-BE32-E72D297353CC}">
              <c16:uniqueId val="{00000002-8F45-4EAE-A3EC-D16FC43CB26C}"/>
            </c:ext>
          </c:extLst>
        </c:ser>
        <c:dLbls>
          <c:showLegendKey val="0"/>
          <c:showVal val="0"/>
          <c:showCatName val="0"/>
          <c:showSerName val="0"/>
          <c:showPercent val="0"/>
          <c:showBubbleSize val="0"/>
        </c:dLbls>
        <c:gapWidth val="150"/>
        <c:axId val="1921799520"/>
        <c:axId val="1921806592"/>
      </c:barChart>
      <c:catAx>
        <c:axId val="19217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06592"/>
        <c:crosses val="autoZero"/>
        <c:auto val="1"/>
        <c:lblAlgn val="ctr"/>
        <c:lblOffset val="100"/>
        <c:noMultiLvlLbl val="0"/>
      </c:catAx>
      <c:valAx>
        <c:axId val="192180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79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Existing SFR Sales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  </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1"/>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C09-4EFD-B4E1-FC6858F12C04}"/>
              </c:ext>
            </c:extLst>
          </c:dPt>
          <c:dPt>
            <c:idx val="12"/>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C09-4EFD-B4E1-FC6858F12C04}"/>
              </c:ext>
            </c:extLst>
          </c:dPt>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9-4EFD-B4E1-FC6858F12C0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Sheet1!$A$44:$A$56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2021p</c:v>
                </c:pt>
                <c:pt idx="12">
                  <c:v>2022f</c:v>
                </c:pt>
              </c:strCache>
            </c:strRef>
          </c:cat>
          <c:val>
            <c:numRef>
              <c:f>Sheet1!$B$44:$B$56</c:f>
              <c:numCache>
                <c:formatCode>General</c:formatCode>
                <c:ptCount val="13"/>
                <c:pt idx="0">
                  <c:v>416520</c:v>
                </c:pt>
                <c:pt idx="1">
                  <c:v>422550</c:v>
                </c:pt>
                <c:pt idx="2">
                  <c:v>439790</c:v>
                </c:pt>
                <c:pt idx="3">
                  <c:v>414900</c:v>
                </c:pt>
                <c:pt idx="4">
                  <c:v>382720</c:v>
                </c:pt>
                <c:pt idx="5">
                  <c:v>409410</c:v>
                </c:pt>
                <c:pt idx="6">
                  <c:v>417720</c:v>
                </c:pt>
                <c:pt idx="7">
                  <c:v>424890</c:v>
                </c:pt>
                <c:pt idx="8">
                  <c:v>402640</c:v>
                </c:pt>
                <c:pt idx="9">
                  <c:v>397960</c:v>
                </c:pt>
                <c:pt idx="10">
                  <c:v>411870</c:v>
                </c:pt>
                <c:pt idx="11">
                  <c:v>439800</c:v>
                </c:pt>
                <c:pt idx="12">
                  <c:v>416800</c:v>
                </c:pt>
              </c:numCache>
            </c:numRef>
          </c:val>
          <c:extLst>
            <c:ext xmlns:c16="http://schemas.microsoft.com/office/drawing/2014/chart" uri="{C3380CC4-5D6E-409C-BE32-E72D297353CC}">
              <c16:uniqueId val="{00000000-B8DA-4712-B084-8847182C70E5}"/>
            </c:ext>
          </c:extLst>
        </c:ser>
        <c:dLbls>
          <c:showLegendKey val="0"/>
          <c:showVal val="0"/>
          <c:showCatName val="0"/>
          <c:showSerName val="0"/>
          <c:showPercent val="0"/>
          <c:showBubbleSize val="0"/>
        </c:dLbls>
        <c:gapWidth val="219"/>
        <c:overlap val="-27"/>
        <c:axId val="221473008"/>
        <c:axId val="221483824"/>
      </c:barChart>
      <c:catAx>
        <c:axId val="22147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21483824"/>
        <c:crosses val="autoZero"/>
        <c:auto val="1"/>
        <c:lblAlgn val="ctr"/>
        <c:lblOffset val="100"/>
        <c:noMultiLvlLbl val="0"/>
      </c:catAx>
      <c:valAx>
        <c:axId val="22148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2147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0.12508575679336142"/>
          <c:w val="0.84090987652698113"/>
          <c:h val="0.65608839325118073"/>
        </c:manualLayout>
      </c:layout>
      <c:lineChart>
        <c:grouping val="standard"/>
        <c:varyColors val="0"/>
        <c:ser>
          <c:idx val="0"/>
          <c:order val="0"/>
          <c:tx>
            <c:strRef>
              <c:f>Sheet1!$B$1</c:f>
              <c:strCache>
                <c:ptCount val="1"/>
                <c:pt idx="0">
                  <c:v>$0 - $299k</c:v>
                </c:pt>
              </c:strCache>
            </c:strRef>
          </c:tx>
          <c:spPr>
            <a:ln w="63500">
              <a:solidFill>
                <a:schemeClr val="accent3"/>
              </a:solidFill>
            </a:ln>
            <a:effectLst>
              <a:outerShdw blurRad="50800" dist="38100" algn="l" rotWithShape="0">
                <a:prstClr val="black">
                  <a:alpha val="40000"/>
                </a:prstClr>
              </a:outerShdw>
            </a:effectLst>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Sheet1!$B$2:$B$37</c:f>
              <c:numCache>
                <c:formatCode>0.0%</c:formatCode>
                <c:ptCount val="36"/>
                <c:pt idx="0">
                  <c:v>-0.20868</c:v>
                </c:pt>
                <c:pt idx="1">
                  <c:v>-0.19257721256164029</c:v>
                </c:pt>
                <c:pt idx="2">
                  <c:v>-0.15056118258965234</c:v>
                </c:pt>
                <c:pt idx="3">
                  <c:v>-0.17278940623665096</c:v>
                </c:pt>
                <c:pt idx="4">
                  <c:v>-0.11482526589971787</c:v>
                </c:pt>
                <c:pt idx="5">
                  <c:v>-0.12997562956945574</c:v>
                </c:pt>
                <c:pt idx="6">
                  <c:v>-0.18577887381833125</c:v>
                </c:pt>
                <c:pt idx="7">
                  <c:v>-8.0487274309332224E-2</c:v>
                </c:pt>
                <c:pt idx="8">
                  <c:v>-0.15034679722562216</c:v>
                </c:pt>
                <c:pt idx="9">
                  <c:v>-6.9997463860005049E-2</c:v>
                </c:pt>
                <c:pt idx="10">
                  <c:v>-0.14748358862144417</c:v>
                </c:pt>
                <c:pt idx="11">
                  <c:v>-0.14856270669040961</c:v>
                </c:pt>
                <c:pt idx="12">
                  <c:v>-0.11935991605456453</c:v>
                </c:pt>
                <c:pt idx="13">
                  <c:v>-0.10645669291338578</c:v>
                </c:pt>
                <c:pt idx="14">
                  <c:v>-0.14789862046839908</c:v>
                </c:pt>
                <c:pt idx="15">
                  <c:v>-0.210783055198973</c:v>
                </c:pt>
                <c:pt idx="16">
                  <c:v>-0.34723238234576936</c:v>
                </c:pt>
                <c:pt idx="17">
                  <c:v>-0.44235676177221062</c:v>
                </c:pt>
                <c:pt idx="18">
                  <c:v>-0.2151454363089268</c:v>
                </c:pt>
                <c:pt idx="19">
                  <c:v>-0.19588360539389638</c:v>
                </c:pt>
                <c:pt idx="20">
                  <c:v>-0.26026410564225688</c:v>
                </c:pt>
                <c:pt idx="21">
                  <c:v>-0.253</c:v>
                </c:pt>
                <c:pt idx="22">
                  <c:v>-0.32443531827515404</c:v>
                </c:pt>
                <c:pt idx="23">
                  <c:v>-0.30654317299073797</c:v>
                </c:pt>
                <c:pt idx="24">
                  <c:v>-0.22458628841607564</c:v>
                </c:pt>
                <c:pt idx="25">
                  <c:v>-0.35565738456115614</c:v>
                </c:pt>
                <c:pt idx="26">
                  <c:v>-0.37612951807228912</c:v>
                </c:pt>
                <c:pt idx="27">
                  <c:v>-0.36076772934287571</c:v>
                </c:pt>
                <c:pt idx="28">
                  <c:v>-0.34067986552110574</c:v>
                </c:pt>
                <c:pt idx="29">
                  <c:v>-0.34109816971713813</c:v>
                </c:pt>
                <c:pt idx="30">
                  <c:v>-0.47731629392971242</c:v>
                </c:pt>
                <c:pt idx="31">
                  <c:v>-0.5889967637540453</c:v>
                </c:pt>
                <c:pt idx="32">
                  <c:v>-0.52450503083414479</c:v>
                </c:pt>
                <c:pt idx="33">
                  <c:v>-0.52100000000000002</c:v>
                </c:pt>
                <c:pt idx="34">
                  <c:v>-0.49506079027355621</c:v>
                </c:pt>
                <c:pt idx="35">
                  <c:v>-0.45842309349418353</c:v>
                </c:pt>
              </c:numCache>
            </c:numRef>
          </c:val>
          <c:smooth val="0"/>
          <c:extLst>
            <c:ext xmlns:c16="http://schemas.microsoft.com/office/drawing/2014/chart" uri="{C3380CC4-5D6E-409C-BE32-E72D297353CC}">
              <c16:uniqueId val="{00000000-2482-4EB4-B7EC-4939F44F4710}"/>
            </c:ext>
          </c:extLst>
        </c:ser>
        <c:ser>
          <c:idx val="1"/>
          <c:order val="1"/>
          <c:tx>
            <c:strRef>
              <c:f>Sheet1!$C$1</c:f>
              <c:strCache>
                <c:ptCount val="1"/>
                <c:pt idx="0">
                  <c:v>$300 - $399k</c:v>
                </c:pt>
              </c:strCache>
            </c:strRef>
          </c:tx>
          <c:spPr>
            <a:ln w="63500">
              <a:prstDash val="sysDash"/>
            </a:ln>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Sheet1!$C$2:$C$37</c:f>
              <c:numCache>
                <c:formatCode>0.0%</c:formatCode>
                <c:ptCount val="36"/>
                <c:pt idx="0">
                  <c:v>-0.15606767794632437</c:v>
                </c:pt>
                <c:pt idx="1">
                  <c:v>-6.7149942769935134E-2</c:v>
                </c:pt>
                <c:pt idx="2">
                  <c:v>-4.1501976284584963E-2</c:v>
                </c:pt>
                <c:pt idx="3">
                  <c:v>-5.0157638291774109E-2</c:v>
                </c:pt>
                <c:pt idx="4">
                  <c:v>-1.9149535342157131E-2</c:v>
                </c:pt>
                <c:pt idx="5">
                  <c:v>1.8400204446715973E-2</c:v>
                </c:pt>
                <c:pt idx="6">
                  <c:v>-6.9111776447105755E-2</c:v>
                </c:pt>
                <c:pt idx="7">
                  <c:v>5.3180117584179509E-2</c:v>
                </c:pt>
                <c:pt idx="8">
                  <c:v>-2.2637795275590511E-2</c:v>
                </c:pt>
                <c:pt idx="9">
                  <c:v>8.655675332910584E-2</c:v>
                </c:pt>
                <c:pt idx="10">
                  <c:v>7.1267605633802855E-2</c:v>
                </c:pt>
                <c:pt idx="11">
                  <c:v>1.4469959106637287E-2</c:v>
                </c:pt>
                <c:pt idx="12">
                  <c:v>7.35647988999657E-2</c:v>
                </c:pt>
                <c:pt idx="13">
                  <c:v>7.2463768115942129E-2</c:v>
                </c:pt>
                <c:pt idx="14">
                  <c:v>5.7858022158391531E-2</c:v>
                </c:pt>
                <c:pt idx="15">
                  <c:v>-5.8841188832182478E-2</c:v>
                </c:pt>
                <c:pt idx="16">
                  <c:v>-0.2694508009153318</c:v>
                </c:pt>
                <c:pt idx="17">
                  <c:v>-0.38261738261738265</c:v>
                </c:pt>
                <c:pt idx="18">
                  <c:v>-4.9001331557922745E-2</c:v>
                </c:pt>
                <c:pt idx="19">
                  <c:v>3.8568891144379558E-2</c:v>
                </c:pt>
                <c:pt idx="20">
                  <c:v>-4.7834843907351488E-2</c:v>
                </c:pt>
                <c:pt idx="21">
                  <c:v>9.6000000000000002E-2</c:v>
                </c:pt>
                <c:pt idx="22">
                  <c:v>2.4191427820142053E-2</c:v>
                </c:pt>
                <c:pt idx="23">
                  <c:v>-4.0310077519379872E-3</c:v>
                </c:pt>
                <c:pt idx="24">
                  <c:v>0.10843373493975905</c:v>
                </c:pt>
                <c:pt idx="25">
                  <c:v>-8.2957957957957906E-2</c:v>
                </c:pt>
                <c:pt idx="26">
                  <c:v>-0.12296353762606671</c:v>
                </c:pt>
                <c:pt idx="27">
                  <c:v>-0.11004784688995217</c:v>
                </c:pt>
                <c:pt idx="28">
                  <c:v>8.1049334377447213E-2</c:v>
                </c:pt>
                <c:pt idx="29">
                  <c:v>7.3624595469255594E-2</c:v>
                </c:pt>
                <c:pt idx="30">
                  <c:v>-0.22626715205824699</c:v>
                </c:pt>
                <c:pt idx="31">
                  <c:v>-0.36061568531639387</c:v>
                </c:pt>
                <c:pt idx="32">
                  <c:v>-0.33315705975674248</c:v>
                </c:pt>
                <c:pt idx="33">
                  <c:v>-0.318</c:v>
                </c:pt>
                <c:pt idx="34">
                  <c:v>-0.36148908857509632</c:v>
                </c:pt>
                <c:pt idx="35">
                  <c:v>-0.26774595267745949</c:v>
                </c:pt>
              </c:numCache>
            </c:numRef>
          </c:val>
          <c:smooth val="0"/>
          <c:extLst>
            <c:ext xmlns:c16="http://schemas.microsoft.com/office/drawing/2014/chart" uri="{C3380CC4-5D6E-409C-BE32-E72D297353CC}">
              <c16:uniqueId val="{00000001-2482-4EB4-B7EC-4939F44F4710}"/>
            </c:ext>
          </c:extLst>
        </c:ser>
        <c:ser>
          <c:idx val="2"/>
          <c:order val="2"/>
          <c:tx>
            <c:strRef>
              <c:f>Sheet1!$D$1</c:f>
              <c:strCache>
                <c:ptCount val="1"/>
                <c:pt idx="0">
                  <c:v>$400 - $499k</c:v>
                </c:pt>
              </c:strCache>
            </c:strRef>
          </c:tx>
          <c:spPr>
            <a:ln w="63500">
              <a:prstDash val="sysDash"/>
            </a:ln>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Sheet1!$D$2:$D$37</c:f>
              <c:numCache>
                <c:formatCode>0.0%</c:formatCode>
                <c:ptCount val="36"/>
                <c:pt idx="0">
                  <c:v>-0.1526976586359009</c:v>
                </c:pt>
                <c:pt idx="1">
                  <c:v>-0.13258717176065438</c:v>
                </c:pt>
                <c:pt idx="2">
                  <c:v>-6.4108155255124255E-2</c:v>
                </c:pt>
                <c:pt idx="3">
                  <c:v>-2.5657894736842102E-2</c:v>
                </c:pt>
                <c:pt idx="4">
                  <c:v>2.8543307086614123E-2</c:v>
                </c:pt>
                <c:pt idx="5">
                  <c:v>5.1519536903039009E-2</c:v>
                </c:pt>
                <c:pt idx="6">
                  <c:v>-5.2646720368239364E-2</c:v>
                </c:pt>
                <c:pt idx="7">
                  <c:v>3.0773827308037127E-2</c:v>
                </c:pt>
                <c:pt idx="8">
                  <c:v>2.9214139643587433E-2</c:v>
                </c:pt>
                <c:pt idx="9">
                  <c:v>0.10898592565860699</c:v>
                </c:pt>
                <c:pt idx="10">
                  <c:v>7.3878627968337662E-2</c:v>
                </c:pt>
                <c:pt idx="11">
                  <c:v>3.0763528539659024E-2</c:v>
                </c:pt>
                <c:pt idx="12">
                  <c:v>0.1180000000000001</c:v>
                </c:pt>
                <c:pt idx="13">
                  <c:v>8.8987217305801281E-2</c:v>
                </c:pt>
                <c:pt idx="14">
                  <c:v>3.7709497206703801E-2</c:v>
                </c:pt>
                <c:pt idx="15">
                  <c:v>-8.1735620585267399E-2</c:v>
                </c:pt>
                <c:pt idx="16">
                  <c:v>-0.29853596435391472</c:v>
                </c:pt>
                <c:pt idx="17">
                  <c:v>-0.42962962962962958</c:v>
                </c:pt>
                <c:pt idx="18">
                  <c:v>-2.6642446260974895E-2</c:v>
                </c:pt>
                <c:pt idx="19">
                  <c:v>8.7246376811594306E-2</c:v>
                </c:pt>
                <c:pt idx="20">
                  <c:v>-1.7882486517172835E-2</c:v>
                </c:pt>
                <c:pt idx="21">
                  <c:v>0.193</c:v>
                </c:pt>
                <c:pt idx="22">
                  <c:v>7.6167076167076075E-2</c:v>
                </c:pt>
                <c:pt idx="23">
                  <c:v>0.19165767709457038</c:v>
                </c:pt>
                <c:pt idx="24">
                  <c:v>0.25953654188948305</c:v>
                </c:pt>
                <c:pt idx="25">
                  <c:v>8.7133182844243873E-2</c:v>
                </c:pt>
                <c:pt idx="26">
                  <c:v>2.2431583669806354E-3</c:v>
                </c:pt>
                <c:pt idx="27">
                  <c:v>4.3223443223443292E-2</c:v>
                </c:pt>
                <c:pt idx="28">
                  <c:v>0.36388384754990932</c:v>
                </c:pt>
                <c:pt idx="29">
                  <c:v>0.35834535834535841</c:v>
                </c:pt>
                <c:pt idx="30">
                  <c:v>-3.4214618973561484E-3</c:v>
                </c:pt>
                <c:pt idx="31">
                  <c:v>-0.21540922420687814</c:v>
                </c:pt>
                <c:pt idx="32">
                  <c:v>-0.12572254335260113</c:v>
                </c:pt>
                <c:pt idx="33">
                  <c:v>-0.156</c:v>
                </c:pt>
                <c:pt idx="34">
                  <c:v>-0.15810502283105021</c:v>
                </c:pt>
                <c:pt idx="35">
                  <c:v>-0.15238382619191304</c:v>
                </c:pt>
              </c:numCache>
            </c:numRef>
          </c:val>
          <c:smooth val="0"/>
          <c:extLst>
            <c:ext xmlns:c16="http://schemas.microsoft.com/office/drawing/2014/chart" uri="{C3380CC4-5D6E-409C-BE32-E72D297353CC}">
              <c16:uniqueId val="{00000002-2482-4EB4-B7EC-4939F44F4710}"/>
            </c:ext>
          </c:extLst>
        </c:ser>
        <c:ser>
          <c:idx val="3"/>
          <c:order val="3"/>
          <c:tx>
            <c:strRef>
              <c:f>Sheet1!$E$1</c:f>
              <c:strCache>
                <c:ptCount val="1"/>
                <c:pt idx="0">
                  <c:v>$500 - $749k</c:v>
                </c:pt>
              </c:strCache>
            </c:strRef>
          </c:tx>
          <c:spPr>
            <a:ln w="60325">
              <a:solidFill>
                <a:srgbClr val="C00000"/>
              </a:solidFill>
              <a:prstDash val="sysDash"/>
            </a:ln>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Sheet1!$E$2:$E$37</c:f>
              <c:numCache>
                <c:formatCode>0.0%</c:formatCode>
                <c:ptCount val="36"/>
                <c:pt idx="0">
                  <c:v>-0.11675766484670302</c:v>
                </c:pt>
                <c:pt idx="1">
                  <c:v>-0.10987261146496818</c:v>
                </c:pt>
                <c:pt idx="2">
                  <c:v>-2.5076623014766986E-3</c:v>
                </c:pt>
                <c:pt idx="3">
                  <c:v>-5.9794214715589211E-2</c:v>
                </c:pt>
                <c:pt idx="4">
                  <c:v>3.3961559992536028E-2</c:v>
                </c:pt>
                <c:pt idx="5">
                  <c:v>3.7958115183245988E-2</c:v>
                </c:pt>
                <c:pt idx="6">
                  <c:v>-4.103535353535348E-2</c:v>
                </c:pt>
                <c:pt idx="7">
                  <c:v>0.11572089833704791</c:v>
                </c:pt>
                <c:pt idx="8">
                  <c:v>6.5693430656934337E-2</c:v>
                </c:pt>
                <c:pt idx="9">
                  <c:v>0.20960512273212384</c:v>
                </c:pt>
                <c:pt idx="10">
                  <c:v>0.15028462998102476</c:v>
                </c:pt>
                <c:pt idx="11">
                  <c:v>0.10558331522919828</c:v>
                </c:pt>
                <c:pt idx="12">
                  <c:v>0.19534220532319391</c:v>
                </c:pt>
                <c:pt idx="13">
                  <c:v>0.15603678433699208</c:v>
                </c:pt>
                <c:pt idx="14">
                  <c:v>0.13627478358000555</c:v>
                </c:pt>
                <c:pt idx="15">
                  <c:v>2.1869197441716448E-2</c:v>
                </c:pt>
                <c:pt idx="16">
                  <c:v>-0.25045045045045045</c:v>
                </c:pt>
                <c:pt idx="17">
                  <c:v>-0.43689014793830661</c:v>
                </c:pt>
                <c:pt idx="18">
                  <c:v>-4.8644207066557144E-2</c:v>
                </c:pt>
                <c:pt idx="19">
                  <c:v>0.13429625076828522</c:v>
                </c:pt>
                <c:pt idx="20">
                  <c:v>8.6706102117060979E-2</c:v>
                </c:pt>
                <c:pt idx="21">
                  <c:v>0.29499999999999998</c:v>
                </c:pt>
                <c:pt idx="22">
                  <c:v>0.20719234576047518</c:v>
                </c:pt>
                <c:pt idx="23">
                  <c:v>0.26390253487915105</c:v>
                </c:pt>
                <c:pt idx="24">
                  <c:v>0.40226460071513714</c:v>
                </c:pt>
                <c:pt idx="25">
                  <c:v>0.24942263279445731</c:v>
                </c:pt>
                <c:pt idx="26">
                  <c:v>0.14131236175964612</c:v>
                </c:pt>
                <c:pt idx="27">
                  <c:v>0.26367857863920863</c:v>
                </c:pt>
                <c:pt idx="28">
                  <c:v>0.56009615384615374</c:v>
                </c:pt>
                <c:pt idx="29">
                  <c:v>0.75796534376746783</c:v>
                </c:pt>
                <c:pt idx="30">
                  <c:v>0.24062877871825883</c:v>
                </c:pt>
                <c:pt idx="31">
                  <c:v>-5.025738282308323E-2</c:v>
                </c:pt>
                <c:pt idx="32">
                  <c:v>-1.9767941555651092E-2</c:v>
                </c:pt>
                <c:pt idx="33">
                  <c:v>-9.9000000000000005E-2</c:v>
                </c:pt>
                <c:pt idx="34">
                  <c:v>-0.10631320032795843</c:v>
                </c:pt>
                <c:pt idx="35">
                  <c:v>-1.9900497512437831E-2</c:v>
                </c:pt>
              </c:numCache>
            </c:numRef>
          </c:val>
          <c:smooth val="0"/>
          <c:extLst>
            <c:ext xmlns:c16="http://schemas.microsoft.com/office/drawing/2014/chart" uri="{C3380CC4-5D6E-409C-BE32-E72D297353CC}">
              <c16:uniqueId val="{00000003-2482-4EB4-B7EC-4939F44F4710}"/>
            </c:ext>
          </c:extLst>
        </c:ser>
        <c:ser>
          <c:idx val="4"/>
          <c:order val="4"/>
          <c:tx>
            <c:strRef>
              <c:f>Sheet1!$F$1</c:f>
              <c:strCache>
                <c:ptCount val="1"/>
                <c:pt idx="0">
                  <c:v>$750 - $999k</c:v>
                </c:pt>
              </c:strCache>
            </c:strRef>
          </c:tx>
          <c:spPr>
            <a:ln w="63500">
              <a:prstDash val="sysDash"/>
            </a:ln>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Sheet1!$F$2:$F$37</c:f>
              <c:numCache>
                <c:formatCode>0.0%</c:formatCode>
                <c:ptCount val="36"/>
                <c:pt idx="0">
                  <c:v>-0.15579540122008451</c:v>
                </c:pt>
                <c:pt idx="1">
                  <c:v>-7.638888888888884E-2</c:v>
                </c:pt>
                <c:pt idx="2">
                  <c:v>-3.5980148883374641E-2</c:v>
                </c:pt>
                <c:pt idx="3">
                  <c:v>-5.9046815689582477E-2</c:v>
                </c:pt>
                <c:pt idx="4">
                  <c:v>3.1125299281723917E-2</c:v>
                </c:pt>
                <c:pt idx="5">
                  <c:v>2.00138026224983E-2</c:v>
                </c:pt>
                <c:pt idx="6">
                  <c:v>-6.1345646437994672E-2</c:v>
                </c:pt>
                <c:pt idx="7">
                  <c:v>5.915492957746471E-2</c:v>
                </c:pt>
                <c:pt idx="8">
                  <c:v>3.0681051921780167E-2</c:v>
                </c:pt>
                <c:pt idx="9">
                  <c:v>0.15176991150442487</c:v>
                </c:pt>
                <c:pt idx="10">
                  <c:v>0.16078925272879929</c:v>
                </c:pt>
                <c:pt idx="11">
                  <c:v>6.2815222375057322E-2</c:v>
                </c:pt>
                <c:pt idx="12">
                  <c:v>0.35336672231496946</c:v>
                </c:pt>
                <c:pt idx="13">
                  <c:v>0.22358554873892289</c:v>
                </c:pt>
                <c:pt idx="14">
                  <c:v>0.16988416988416999</c:v>
                </c:pt>
                <c:pt idx="15">
                  <c:v>5.555555555555558E-2</c:v>
                </c:pt>
                <c:pt idx="16">
                  <c:v>-0.27863777089783281</c:v>
                </c:pt>
                <c:pt idx="17">
                  <c:v>-0.42861975642760486</c:v>
                </c:pt>
                <c:pt idx="18">
                  <c:v>-2.8099754127151377E-2</c:v>
                </c:pt>
                <c:pt idx="19">
                  <c:v>0.24202127659574457</c:v>
                </c:pt>
                <c:pt idx="20">
                  <c:v>0.22767419038272818</c:v>
                </c:pt>
                <c:pt idx="21">
                  <c:v>0.55400000000000005</c:v>
                </c:pt>
                <c:pt idx="22">
                  <c:v>0.45280289330922252</c:v>
                </c:pt>
                <c:pt idx="23">
                  <c:v>0.6087144089732528</c:v>
                </c:pt>
                <c:pt idx="24">
                  <c:v>0.60773026315789469</c:v>
                </c:pt>
                <c:pt idx="25">
                  <c:v>0.47910863509749313</c:v>
                </c:pt>
                <c:pt idx="26">
                  <c:v>0.45874587458745864</c:v>
                </c:pt>
                <c:pt idx="27">
                  <c:v>0.60653650254668934</c:v>
                </c:pt>
                <c:pt idx="28">
                  <c:v>1.3385193133047211</c:v>
                </c:pt>
                <c:pt idx="29">
                  <c:v>1.5435168738898755</c:v>
                </c:pt>
                <c:pt idx="30">
                  <c:v>0.80122876761835915</c:v>
                </c:pt>
                <c:pt idx="31">
                  <c:v>0.26204496788008558</c:v>
                </c:pt>
                <c:pt idx="32">
                  <c:v>0.22035704769517728</c:v>
                </c:pt>
                <c:pt idx="33">
                  <c:v>0.08</c:v>
                </c:pt>
                <c:pt idx="34">
                  <c:v>6.6467513069454753E-2</c:v>
                </c:pt>
                <c:pt idx="35">
                  <c:v>0.10673102708500948</c:v>
                </c:pt>
              </c:numCache>
            </c:numRef>
          </c:val>
          <c:smooth val="0"/>
          <c:extLst>
            <c:ext xmlns:c16="http://schemas.microsoft.com/office/drawing/2014/chart" uri="{C3380CC4-5D6E-409C-BE32-E72D297353CC}">
              <c16:uniqueId val="{00000004-2482-4EB4-B7EC-4939F44F4710}"/>
            </c:ext>
          </c:extLst>
        </c:ser>
        <c:ser>
          <c:idx val="5"/>
          <c:order val="5"/>
          <c:tx>
            <c:strRef>
              <c:f>Sheet1!$G$1</c:f>
              <c:strCache>
                <c:ptCount val="1"/>
                <c:pt idx="0">
                  <c:v>$1,000 - $1,999k</c:v>
                </c:pt>
              </c:strCache>
            </c:strRef>
          </c:tx>
          <c:spPr>
            <a:ln w="63500">
              <a:solidFill>
                <a:schemeClr val="accent5"/>
              </a:solidFill>
            </a:ln>
          </c:spPr>
          <c:marker>
            <c:symbol val="none"/>
          </c:marker>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Sheet1!$G$2:$G$37</c:f>
              <c:numCache>
                <c:formatCode>0.0%</c:formatCode>
                <c:ptCount val="36"/>
                <c:pt idx="0">
                  <c:v>-0.16716417910447756</c:v>
                </c:pt>
                <c:pt idx="1">
                  <c:v>-3.5239361702127714E-2</c:v>
                </c:pt>
                <c:pt idx="2">
                  <c:v>-5.646100116414432E-2</c:v>
                </c:pt>
                <c:pt idx="3">
                  <c:v>-0.13411683373660555</c:v>
                </c:pt>
                <c:pt idx="4">
                  <c:v>1.9455252918287869E-3</c:v>
                </c:pt>
                <c:pt idx="5">
                  <c:v>-4.1712104689203944E-2</c:v>
                </c:pt>
                <c:pt idx="6">
                  <c:v>-0.12333864965443908</c:v>
                </c:pt>
                <c:pt idx="7">
                  <c:v>9.509658246656727E-3</c:v>
                </c:pt>
                <c:pt idx="8">
                  <c:v>-6.5706570657065755E-2</c:v>
                </c:pt>
                <c:pt idx="9">
                  <c:v>2.0670826833073308E-2</c:v>
                </c:pt>
                <c:pt idx="10">
                  <c:v>6.1987887424296506E-2</c:v>
                </c:pt>
                <c:pt idx="11">
                  <c:v>7.8177257525083643E-2</c:v>
                </c:pt>
                <c:pt idx="12">
                  <c:v>0.32020460358056257</c:v>
                </c:pt>
                <c:pt idx="13">
                  <c:v>0.25</c:v>
                </c:pt>
                <c:pt idx="14">
                  <c:v>0.21023427866831068</c:v>
                </c:pt>
                <c:pt idx="15">
                  <c:v>3.5528942115768514E-2</c:v>
                </c:pt>
                <c:pt idx="16">
                  <c:v>-0.34433656957928804</c:v>
                </c:pt>
                <c:pt idx="17">
                  <c:v>-0.51351351351351349</c:v>
                </c:pt>
                <c:pt idx="18">
                  <c:v>-8.7905425886632305E-2</c:v>
                </c:pt>
                <c:pt idx="19">
                  <c:v>0.25463644392110685</c:v>
                </c:pt>
                <c:pt idx="20">
                  <c:v>0.40944123314065517</c:v>
                </c:pt>
                <c:pt idx="21">
                  <c:v>0.74</c:v>
                </c:pt>
                <c:pt idx="22">
                  <c:v>0.57430392485743043</c:v>
                </c:pt>
                <c:pt idx="23">
                  <c:v>0.62892594028693294</c:v>
                </c:pt>
                <c:pt idx="24">
                  <c:v>0.70864006199147611</c:v>
                </c:pt>
                <c:pt idx="25">
                  <c:v>0.60991735537190084</c:v>
                </c:pt>
                <c:pt idx="26">
                  <c:v>0.50280183392766165</c:v>
                </c:pt>
                <c:pt idx="27">
                  <c:v>0.74556669236700079</c:v>
                </c:pt>
                <c:pt idx="28">
                  <c:v>1.8287265547877589</c:v>
                </c:pt>
                <c:pt idx="29">
                  <c:v>2.15906432748538</c:v>
                </c:pt>
                <c:pt idx="30">
                  <c:v>1.0432037221668327</c:v>
                </c:pt>
                <c:pt idx="31">
                  <c:v>0.31557954012200851</c:v>
                </c:pt>
                <c:pt idx="32">
                  <c:v>0.24333561175666429</c:v>
                </c:pt>
                <c:pt idx="33">
                  <c:v>0.14499999999999999</c:v>
                </c:pt>
                <c:pt idx="34">
                  <c:v>5.3696995525250424E-2</c:v>
                </c:pt>
                <c:pt idx="35">
                  <c:v>0.10069031183051647</c:v>
                </c:pt>
              </c:numCache>
            </c:numRef>
          </c:val>
          <c:smooth val="0"/>
          <c:extLst>
            <c:ext xmlns:c16="http://schemas.microsoft.com/office/drawing/2014/chart" uri="{C3380CC4-5D6E-409C-BE32-E72D297353CC}">
              <c16:uniqueId val="{00000005-2482-4EB4-B7EC-4939F44F4710}"/>
            </c:ext>
          </c:extLst>
        </c:ser>
        <c:ser>
          <c:idx val="6"/>
          <c:order val="6"/>
          <c:tx>
            <c:strRef>
              <c:f>Sheet1!$H$1</c:f>
              <c:strCache>
                <c:ptCount val="1"/>
                <c:pt idx="0">
                  <c:v>$2,000k+</c:v>
                </c:pt>
              </c:strCache>
            </c:strRef>
          </c:tx>
          <c:spPr>
            <a:ln w="63500">
              <a:solidFill>
                <a:schemeClr val="accent2">
                  <a:lumMod val="50000"/>
                </a:schemeClr>
              </a:solidFill>
            </a:ln>
          </c:spPr>
          <c:marker>
            <c:symbol val="none"/>
          </c:marker>
          <c:dLbls>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82-4EB4-B7EC-4939F44F4710}"/>
                </c:ext>
              </c:extLst>
            </c:dLbl>
            <c:dLbl>
              <c:idx val="35"/>
              <c:layout>
                <c:manualLayout>
                  <c:x val="0"/>
                  <c:y val="-3.337554332165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82-4EB4-B7EC-4939F44F47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Sheet1!$A$2:$A$37</c:f>
              <c:numCache>
                <c:formatCode>mmm\-yy</c:formatCode>
                <c:ptCount val="36"/>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numCache>
            </c:numRef>
          </c:cat>
          <c:val>
            <c:numRef>
              <c:f>Sheet1!$H$2:$H$37</c:f>
              <c:numCache>
                <c:formatCode>0.0%</c:formatCode>
                <c:ptCount val="36"/>
                <c:pt idx="0">
                  <c:v>-0.18247126436781613</c:v>
                </c:pt>
                <c:pt idx="1">
                  <c:v>-0.11206896551724133</c:v>
                </c:pt>
                <c:pt idx="2">
                  <c:v>-0.19528619528619529</c:v>
                </c:pt>
                <c:pt idx="3">
                  <c:v>-0.20903361344537819</c:v>
                </c:pt>
                <c:pt idx="4">
                  <c:v>-2.5793650793650813E-2</c:v>
                </c:pt>
                <c:pt idx="5">
                  <c:v>-3.4129692832765013E-3</c:v>
                </c:pt>
                <c:pt idx="6">
                  <c:v>-0.13608957795004306</c:v>
                </c:pt>
                <c:pt idx="7">
                  <c:v>-1.3655462184873901E-2</c:v>
                </c:pt>
                <c:pt idx="8">
                  <c:v>1.504629629629628E-2</c:v>
                </c:pt>
                <c:pt idx="9">
                  <c:v>0.10930576070901044</c:v>
                </c:pt>
                <c:pt idx="10">
                  <c:v>-3.1697341513292399E-2</c:v>
                </c:pt>
                <c:pt idx="11">
                  <c:v>7.6815642458100575E-2</c:v>
                </c:pt>
                <c:pt idx="12">
                  <c:v>0.30594405594405605</c:v>
                </c:pt>
                <c:pt idx="13">
                  <c:v>0.23244552058111378</c:v>
                </c:pt>
                <c:pt idx="14">
                  <c:v>0.29707112970711291</c:v>
                </c:pt>
                <c:pt idx="15">
                  <c:v>9.428950863213803E-2</c:v>
                </c:pt>
                <c:pt idx="16">
                  <c:v>-0.40529531568228105</c:v>
                </c:pt>
                <c:pt idx="17">
                  <c:v>-0.53424657534246578</c:v>
                </c:pt>
                <c:pt idx="18">
                  <c:v>6.7796610169491567E-2</c:v>
                </c:pt>
                <c:pt idx="19">
                  <c:v>0.56869009584664543</c:v>
                </c:pt>
                <c:pt idx="20">
                  <c:v>0.7126567844925884</c:v>
                </c:pt>
                <c:pt idx="21">
                  <c:v>1.1839999999999999</c:v>
                </c:pt>
                <c:pt idx="22">
                  <c:v>0.77824709609292508</c:v>
                </c:pt>
                <c:pt idx="23">
                  <c:v>0.75356679636835278</c:v>
                </c:pt>
                <c:pt idx="24">
                  <c:v>0.85006693440428371</c:v>
                </c:pt>
                <c:pt idx="25">
                  <c:v>0.79371316306483308</c:v>
                </c:pt>
                <c:pt idx="26">
                  <c:v>0.79354838709677411</c:v>
                </c:pt>
                <c:pt idx="27">
                  <c:v>1.2111650485436893</c:v>
                </c:pt>
                <c:pt idx="28">
                  <c:v>3.0239726027397262</c:v>
                </c:pt>
                <c:pt idx="29">
                  <c:v>3.2408088235294121</c:v>
                </c:pt>
                <c:pt idx="30">
                  <c:v>1.4108309990662931</c:v>
                </c:pt>
                <c:pt idx="31">
                  <c:v>0.49830278343516632</c:v>
                </c:pt>
                <c:pt idx="32">
                  <c:v>0.3675099866844207</c:v>
                </c:pt>
                <c:pt idx="33">
                  <c:v>0.182</c:v>
                </c:pt>
                <c:pt idx="34">
                  <c:v>0.13242280285035624</c:v>
                </c:pt>
                <c:pt idx="35">
                  <c:v>0.41272189349112431</c:v>
                </c:pt>
              </c:numCache>
            </c:numRef>
          </c:val>
          <c:smooth val="0"/>
          <c:extLst>
            <c:ext xmlns:c16="http://schemas.microsoft.com/office/drawing/2014/chart" uri="{C3380CC4-5D6E-409C-BE32-E72D297353CC}">
              <c16:uniqueId val="{00000006-2482-4EB4-B7EC-4939F44F4710}"/>
            </c:ext>
          </c:extLst>
        </c:ser>
        <c:dLbls>
          <c:showLegendKey val="0"/>
          <c:showVal val="0"/>
          <c:showCatName val="0"/>
          <c:showSerName val="0"/>
          <c:showPercent val="0"/>
          <c:showBubbleSize val="0"/>
        </c:dLbls>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b="1"/>
                </a:pPr>
                <a:r>
                  <a:rPr lang="en-US" b="1" dirty="0"/>
                  <a:t>YTY % Chg. in Sales</a:t>
                </a:r>
              </a:p>
            </c:rich>
          </c:tx>
          <c:layout>
            <c:manualLayout>
              <c:xMode val="edge"/>
              <c:yMode val="edge"/>
              <c:x val="2.0382117728241719E-2"/>
              <c:y val="0.1471648427775975"/>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November 2021 YTD Existing SFR Sales Growth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84C-4101-BD9C-A422F244D4C3}"/>
              </c:ext>
            </c:extLst>
          </c:dPt>
          <c:dPt>
            <c:idx val="1"/>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4C-4101-BD9C-A422F244D4C3}"/>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SFH (SAAR)</c:v>
                </c:pt>
                <c:pt idx="1">
                  <c:v>CA Condo/Townhomes</c:v>
                </c:pt>
                <c:pt idx="2">
                  <c:v>S.F. Bay Area</c:v>
                </c:pt>
                <c:pt idx="3">
                  <c:v>Southern California</c:v>
                </c:pt>
                <c:pt idx="4">
                  <c:v>Central Coast</c:v>
                </c:pt>
                <c:pt idx="5">
                  <c:v>Central Valley</c:v>
                </c:pt>
                <c:pt idx="6">
                  <c:v>Far North</c:v>
                </c:pt>
              </c:strCache>
            </c:strRef>
          </c:cat>
          <c:val>
            <c:numRef>
              <c:f>Sheet1!$B$2:$B$8</c:f>
              <c:numCache>
                <c:formatCode>General</c:formatCode>
                <c:ptCount val="7"/>
                <c:pt idx="0">
                  <c:v>0.10640145824027569</c:v>
                </c:pt>
                <c:pt idx="1">
                  <c:v>0.29269089581211194</c:v>
                </c:pt>
                <c:pt idx="2">
                  <c:v>0.18890635631995112</c:v>
                </c:pt>
                <c:pt idx="3">
                  <c:v>0.1266054707999964</c:v>
                </c:pt>
                <c:pt idx="4">
                  <c:v>0.11850907932462573</c:v>
                </c:pt>
                <c:pt idx="5">
                  <c:v>4.5378249668202031E-2</c:v>
                </c:pt>
                <c:pt idx="6">
                  <c:v>2.0338983050847359E-2</c:v>
                </c:pt>
              </c:numCache>
            </c:numRef>
          </c:val>
          <c:extLst>
            <c:ext xmlns:c16="http://schemas.microsoft.com/office/drawing/2014/chart" uri="{C3380CC4-5D6E-409C-BE32-E72D297353CC}">
              <c16:uniqueId val="{00000000-184C-4101-BD9C-A422F244D4C3}"/>
            </c:ext>
          </c:extLst>
        </c:ser>
        <c:dLbls>
          <c:showLegendKey val="0"/>
          <c:showVal val="0"/>
          <c:showCatName val="0"/>
          <c:showSerName val="0"/>
          <c:showPercent val="0"/>
          <c:showBubbleSize val="0"/>
        </c:dLbls>
        <c:gapWidth val="219"/>
        <c:overlap val="-27"/>
        <c:axId val="406714208"/>
        <c:axId val="406729184"/>
      </c:barChart>
      <c:catAx>
        <c:axId val="40671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6729184"/>
        <c:crosses val="autoZero"/>
        <c:auto val="1"/>
        <c:lblAlgn val="ctr"/>
        <c:lblOffset val="100"/>
        <c:noMultiLvlLbl val="0"/>
      </c:catAx>
      <c:valAx>
        <c:axId val="40672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671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12.01.2022</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2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0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72111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10</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13</a:t>
            </a:fld>
            <a:endParaRPr lang="en-US"/>
          </a:p>
        </p:txBody>
      </p:sp>
    </p:spTree>
    <p:extLst>
      <p:ext uri="{BB962C8B-B14F-4D97-AF65-F5344CB8AC3E}">
        <p14:creationId xmlns:p14="http://schemas.microsoft.com/office/powerpoint/2010/main" val="103405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15</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pitchFamily="18" charset="0"/>
              </a:rPr>
              <a:t>C.A.R. began producing its Housing Affordability Index (HAI) in 1984. At that time, fixed-rate mortgages were the prevailing form of financing a home purchase, while the calculations 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finance landscape has changed dramatically. The range of mortgage products available to buyers as well as underwriting criteria has changed. C.A.R. developed the new index measuring affordability for first-time home buyers to better reflect the realities of today’s real estate market.</a:t>
            </a:r>
          </a:p>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pPr/>
              <a:t>27</a:t>
            </a:fld>
            <a:endParaRPr lang="en-US"/>
          </a:p>
        </p:txBody>
      </p:sp>
    </p:spTree>
    <p:extLst>
      <p:ext uri="{BB962C8B-B14F-4D97-AF65-F5344CB8AC3E}">
        <p14:creationId xmlns:p14="http://schemas.microsoft.com/office/powerpoint/2010/main" val="315335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A334F-941E-4AA5-AA41-BB05D867313C}" type="slidenum">
              <a:rPr lang="en-US" smtClean="0"/>
              <a:pPr/>
              <a:t>29</a:t>
            </a:fld>
            <a:endParaRPr lang="en-US"/>
          </a:p>
        </p:txBody>
      </p:sp>
    </p:spTree>
    <p:extLst>
      <p:ext uri="{BB962C8B-B14F-4D97-AF65-F5344CB8AC3E}">
        <p14:creationId xmlns:p14="http://schemas.microsoft.com/office/powerpoint/2010/main" val="56292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1/12/2022</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0"/>
            <a:ext cx="152400" cy="23622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121305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4"/>
            <a:ext cx="1371600" cy="558927"/>
          </a:xfrm>
          <a:prstGeom prst="rect">
            <a:avLst/>
          </a:prstGeom>
        </p:spPr>
      </p:pic>
      <p:pic>
        <p:nvPicPr>
          <p:cNvPr id="7" name="Picture 6" descr="A close up of a sign&#10;&#10;Description automatically generated">
            <a:extLst>
              <a:ext uri="{FF2B5EF4-FFF2-40B4-BE49-F238E27FC236}">
                <a16:creationId xmlns:a16="http://schemas.microsoft.com/office/drawing/2014/main" id="{DEF73982-06FA-4CED-BC2A-C2C63E1799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9113236"/>
            <a:ext cx="838200" cy="873002"/>
          </a:xfrm>
          <a:prstGeom prst="rect">
            <a:avLst/>
          </a:prstGeom>
        </p:spPr>
      </p:pic>
    </p:spTree>
    <p:extLst>
      <p:ext uri="{BB962C8B-B14F-4D97-AF65-F5344CB8AC3E}">
        <p14:creationId xmlns:p14="http://schemas.microsoft.com/office/powerpoint/2010/main" val="28524377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Content &amp; Object">
    <p:spTree>
      <p:nvGrpSpPr>
        <p:cNvPr id="1" name=""/>
        <p:cNvGrpSpPr/>
        <p:nvPr/>
      </p:nvGrpSpPr>
      <p:grpSpPr>
        <a:xfrm>
          <a:off x="0" y="0"/>
          <a:ext cx="0" cy="0"/>
          <a:chOff x="0" y="0"/>
          <a:chExt cx="0" cy="0"/>
        </a:xfrm>
      </p:grpSpPr>
      <p:sp>
        <p:nvSpPr>
          <p:cNvPr id="2" name="Title 1"/>
          <p:cNvSpPr>
            <a:spLocks noGrp="1"/>
          </p:cNvSpPr>
          <p:nvPr>
            <p:ph type="title"/>
          </p:nvPr>
        </p:nvSpPr>
        <p:spPr>
          <a:xfrm>
            <a:off x="2563210" y="495372"/>
            <a:ext cx="15002896" cy="849464"/>
          </a:xfrm>
        </p:spPr>
        <p:txBody>
          <a:bodyPr/>
          <a:lstStyle/>
          <a:p>
            <a:r>
              <a:rPr lang="en-US"/>
              <a:t>Click to edit Master title style</a:t>
            </a:r>
          </a:p>
        </p:txBody>
      </p:sp>
      <p:sp>
        <p:nvSpPr>
          <p:cNvPr id="3" name="Content Placeholder 2"/>
          <p:cNvSpPr>
            <a:spLocks noGrp="1"/>
          </p:cNvSpPr>
          <p:nvPr>
            <p:ph idx="1"/>
          </p:nvPr>
        </p:nvSpPr>
        <p:spPr>
          <a:xfrm>
            <a:off x="2563210" y="2118270"/>
            <a:ext cx="7045248"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32188B1-FE3E-6042-8621-072F9DD89242}" type="slidenum">
              <a:rPr lang="en-US" smtClean="0"/>
              <a:t>‹#›</a:t>
            </a:fld>
            <a:endParaRPr lang="en-US"/>
          </a:p>
        </p:txBody>
      </p:sp>
      <p:sp>
        <p:nvSpPr>
          <p:cNvPr id="5" name="Text Placeholder 4">
            <a:extLst>
              <a:ext uri="{FF2B5EF4-FFF2-40B4-BE49-F238E27FC236}">
                <a16:creationId xmlns:a16="http://schemas.microsoft.com/office/drawing/2014/main" id="{9E16D081-C4DF-4946-ACE4-0734D066FEEC}"/>
              </a:ext>
            </a:extLst>
          </p:cNvPr>
          <p:cNvSpPr>
            <a:spLocks noGrp="1"/>
          </p:cNvSpPr>
          <p:nvPr>
            <p:ph type="body" sz="quarter" idx="13"/>
          </p:nvPr>
        </p:nvSpPr>
        <p:spPr>
          <a:xfrm>
            <a:off x="2563210" y="1200532"/>
            <a:ext cx="15002896" cy="738664"/>
          </a:xfrm>
        </p:spPr>
        <p:txBody>
          <a:bodyPr wrap="square" anchor="t" anchorCtr="0">
            <a:spAutoFit/>
          </a:bodyPr>
          <a:lstStyle>
            <a:lvl1pPr marL="0" indent="0">
              <a:buFontTx/>
              <a:buNone/>
              <a:defRPr sz="3600"/>
            </a:lvl1pPr>
          </a:lstStyle>
          <a:p>
            <a:pPr lvl="0"/>
            <a:r>
              <a:rPr lang="en-US"/>
              <a:t>Click to edit Master text styles</a:t>
            </a:r>
          </a:p>
        </p:txBody>
      </p:sp>
      <p:sp>
        <p:nvSpPr>
          <p:cNvPr id="12" name="Content Placeholder 11">
            <a:extLst>
              <a:ext uri="{FF2B5EF4-FFF2-40B4-BE49-F238E27FC236}">
                <a16:creationId xmlns:a16="http://schemas.microsoft.com/office/drawing/2014/main" id="{C2BBAF86-D27B-8241-9924-D99AC3F85B27}"/>
              </a:ext>
            </a:extLst>
          </p:cNvPr>
          <p:cNvSpPr>
            <a:spLocks noGrp="1"/>
          </p:cNvSpPr>
          <p:nvPr>
            <p:ph sz="quarter" idx="14"/>
          </p:nvPr>
        </p:nvSpPr>
        <p:spPr>
          <a:xfrm>
            <a:off x="10520861" y="2118269"/>
            <a:ext cx="7045246" cy="7315294"/>
          </a:xfrm>
        </p:spPr>
        <p:txBody>
          <a:bodyPr>
            <a:normAutofit/>
          </a:bodyPr>
          <a:lstStyle>
            <a:lvl1pPr marL="0" indent="0">
              <a:buNone/>
              <a:defRPr sz="2400" cap="all" baseline="0"/>
            </a:lvl1pPr>
          </a:lstStyle>
          <a:p>
            <a:pPr lvl="0"/>
            <a:endParaRPr lang="en-US"/>
          </a:p>
        </p:txBody>
      </p:sp>
    </p:spTree>
    <p:extLst>
      <p:ext uri="{BB962C8B-B14F-4D97-AF65-F5344CB8AC3E}">
        <p14:creationId xmlns:p14="http://schemas.microsoft.com/office/powerpoint/2010/main" val="3062986048"/>
      </p:ext>
    </p:extLst>
  </p:cSld>
  <p:clrMapOvr>
    <a:masterClrMapping/>
  </p:clrMapOvr>
  <p:extLst>
    <p:ext uri="{DCECCB84-F9BA-43D5-87BE-67443E8EF086}">
      <p15:sldGuideLst xmlns:p15="http://schemas.microsoft.com/office/powerpoint/2012/main">
        <p15:guide id="1" pos="3168">
          <p15:clr>
            <a:srgbClr val="FBAE40"/>
          </p15:clr>
        </p15:guide>
        <p15:guide id="2" pos="2967">
          <p15:clr>
            <a:srgbClr val="FBAE40"/>
          </p15:clr>
        </p15:guide>
        <p15:guide id="3" pos="336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663" r:id="rId3"/>
    <p:sldLayoutId id="2147483680" r:id="rId4"/>
    <p:sldLayoutId id="2147483799" r:id="rId5"/>
    <p:sldLayoutId id="2147483801" r:id="rId6"/>
    <p:sldLayoutId id="2147483802" r:id="rId7"/>
    <p:sldLayoutId id="2147483803" r:id="rId8"/>
    <p:sldLayoutId id="2147483805"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91855" y="-5314951"/>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2018940" y="5196811"/>
            <a:ext cx="9792060"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solidFill>
                  <a:schemeClr val="bg1"/>
                </a:solidFill>
              </a:rPr>
              <a:t>Greater San Diego Association of REALTORS</a:t>
            </a:r>
            <a:r>
              <a:rPr lang="en-US" sz="3000" baseline="30000" dirty="0">
                <a:solidFill>
                  <a:schemeClr val="bg1"/>
                </a:solidFill>
              </a:rPr>
              <a:t>®</a:t>
            </a:r>
          </a:p>
          <a:p>
            <a:r>
              <a:rPr lang="en-US" sz="3000">
                <a:solidFill>
                  <a:schemeClr val="bg1"/>
                </a:solidFill>
              </a:rPr>
              <a:t>January 13, </a:t>
            </a:r>
            <a:r>
              <a:rPr lang="en-US" sz="3000" dirty="0">
                <a:solidFill>
                  <a:schemeClr val="bg1"/>
                </a:solidFill>
              </a:rPr>
              <a:t>2022</a:t>
            </a:r>
          </a:p>
          <a:p>
            <a:endParaRPr lang="en-US" sz="3000" dirty="0">
              <a:solidFill>
                <a:schemeClr val="bg1"/>
              </a:solidFill>
            </a:endParaRPr>
          </a:p>
          <a:p>
            <a:r>
              <a:rPr lang="en-US" sz="3000" dirty="0">
                <a:solidFill>
                  <a:schemeClr val="bg1"/>
                </a:solidFill>
              </a:rPr>
              <a:t>Jordan G. Levine</a:t>
            </a:r>
          </a:p>
          <a:p>
            <a:r>
              <a:rPr lang="en-US" sz="3000" dirty="0">
                <a:solidFill>
                  <a:schemeClr val="bg1"/>
                </a:solidFill>
              </a:rPr>
              <a:t>VP &amp; Chief Economist</a:t>
            </a:r>
          </a:p>
          <a:p>
            <a:r>
              <a:rPr lang="en-US" sz="3000" dirty="0">
                <a:solidFill>
                  <a:schemeClr val="bg1"/>
                </a:solidFill>
              </a:rPr>
              <a:t>California Association of REALTORS®</a:t>
            </a: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sp>
        <p:nvSpPr>
          <p:cNvPr id="20" name="Title 1">
            <a:extLst>
              <a:ext uri="{FF2B5EF4-FFF2-40B4-BE49-F238E27FC236}">
                <a16:creationId xmlns:a16="http://schemas.microsoft.com/office/drawing/2014/main" id="{BBFD49A5-8A8C-495F-AD5B-A3AA5C18AB1E}"/>
              </a:ext>
            </a:extLst>
          </p:cNvPr>
          <p:cNvSpPr txBox="1">
            <a:spLocks/>
          </p:cNvSpPr>
          <p:nvPr/>
        </p:nvSpPr>
        <p:spPr>
          <a:xfrm>
            <a:off x="2018939" y="2324100"/>
            <a:ext cx="9661879"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r>
              <a:rPr lang="en-US" sz="5200" dirty="0">
                <a:solidFill>
                  <a:schemeClr val="accent1"/>
                </a:solidFill>
              </a:rPr>
              <a:t>2022 California Economic</a:t>
            </a:r>
          </a:p>
          <a:p>
            <a:r>
              <a:rPr lang="en-US" sz="5200" dirty="0">
                <a:solidFill>
                  <a:schemeClr val="bg1"/>
                </a:solidFill>
              </a:rPr>
              <a:t>&amp; Housing Market Forecast</a:t>
            </a:r>
            <a:endParaRPr lang="en-US" sz="5200" dirty="0">
              <a:solidFill>
                <a:schemeClr val="accent1"/>
              </a:solidFill>
            </a:endParaRPr>
          </a:p>
        </p:txBody>
      </p:sp>
    </p:spTree>
    <p:extLst>
      <p:ext uri="{BB962C8B-B14F-4D97-AF65-F5344CB8AC3E}">
        <p14:creationId xmlns:p14="http://schemas.microsoft.com/office/powerpoint/2010/main" val="233965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3729574" cy="715581"/>
          </a:xfrm>
        </p:spPr>
        <p:txBody>
          <a:bodyPr/>
          <a:lstStyle/>
          <a:p>
            <a:r>
              <a:rPr lang="en-US" dirty="0">
                <a:solidFill>
                  <a:schemeClr val="bg1"/>
                </a:solidFill>
              </a:rPr>
              <a:t>Top end of market </a:t>
            </a:r>
            <a:r>
              <a:rPr lang="en-US" dirty="0"/>
              <a:t>starting to moderate</a:t>
            </a:r>
            <a:endParaRPr lang="en-US" dirty="0">
              <a:solidFill>
                <a:schemeClr val="bg1"/>
              </a:solidFill>
            </a:endParaRP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10</a:t>
            </a:fld>
            <a:endParaRPr dirty="0"/>
          </a:p>
        </p:txBody>
      </p:sp>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Sales</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6" name="Chart 5">
            <a:extLst>
              <a:ext uri="{FF2B5EF4-FFF2-40B4-BE49-F238E27FC236}">
                <a16:creationId xmlns:a16="http://schemas.microsoft.com/office/drawing/2014/main" id="{B709814D-7402-4562-8952-7A7281CE3242}"/>
              </a:ext>
            </a:extLst>
          </p:cNvPr>
          <p:cNvGraphicFramePr/>
          <p:nvPr>
            <p:extLst>
              <p:ext uri="{D42A27DB-BD31-4B8C-83A1-F6EECF244321}">
                <p14:modId xmlns:p14="http://schemas.microsoft.com/office/powerpoint/2010/main" val="581740251"/>
              </p:ext>
            </p:extLst>
          </p:nvPr>
        </p:nvGraphicFramePr>
        <p:xfrm>
          <a:off x="685800" y="1866900"/>
          <a:ext cx="16687800" cy="7610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86809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AE16-C0A0-4359-848F-AF96FFC373D6}"/>
              </a:ext>
            </a:extLst>
          </p:cNvPr>
          <p:cNvSpPr>
            <a:spLocks noGrp="1"/>
          </p:cNvSpPr>
          <p:nvPr>
            <p:ph type="title"/>
          </p:nvPr>
        </p:nvSpPr>
        <p:spPr>
          <a:xfrm>
            <a:off x="1358026" y="809737"/>
            <a:ext cx="15710774" cy="715581"/>
          </a:xfrm>
        </p:spPr>
        <p:txBody>
          <a:bodyPr/>
          <a:lstStyle/>
          <a:p>
            <a:r>
              <a:rPr lang="en-US" dirty="0"/>
              <a:t>Core markets </a:t>
            </a:r>
            <a:r>
              <a:rPr lang="en-US" dirty="0">
                <a:solidFill>
                  <a:schemeClr val="bg1"/>
                </a:solidFill>
              </a:rPr>
              <a:t>punching above their weight</a:t>
            </a:r>
          </a:p>
        </p:txBody>
      </p:sp>
      <p:graphicFrame>
        <p:nvGraphicFramePr>
          <p:cNvPr id="8" name="Chart 7">
            <a:extLst>
              <a:ext uri="{FF2B5EF4-FFF2-40B4-BE49-F238E27FC236}">
                <a16:creationId xmlns:a16="http://schemas.microsoft.com/office/drawing/2014/main" id="{1C8FD013-CBEB-4DEC-B280-AD857671E2B6}"/>
              </a:ext>
            </a:extLst>
          </p:cNvPr>
          <p:cNvGraphicFramePr/>
          <p:nvPr>
            <p:extLst>
              <p:ext uri="{D42A27DB-BD31-4B8C-83A1-F6EECF244321}">
                <p14:modId xmlns:p14="http://schemas.microsoft.com/office/powerpoint/2010/main" val="449207643"/>
              </p:ext>
            </p:extLst>
          </p:nvPr>
        </p:nvGraphicFramePr>
        <p:xfrm>
          <a:off x="533400" y="2171700"/>
          <a:ext cx="16992600" cy="703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98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Supply Remains</a:t>
            </a:r>
          </a:p>
          <a:p>
            <a:pPr algn="ctr"/>
            <a:r>
              <a:rPr lang="en-US" sz="6600" b="1" u="sng"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THE</a:t>
            </a:r>
            <a:r>
              <a:rPr lang="en-US" sz="6600" b="1"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 Challenge</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1148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335000" y="5862428"/>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921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90B24-6A95-4ECD-A2F8-4E3EE0C447A7}"/>
              </a:ext>
            </a:extLst>
          </p:cNvPr>
          <p:cNvSpPr>
            <a:spLocks noGrp="1"/>
          </p:cNvSpPr>
          <p:nvPr>
            <p:ph type="title"/>
          </p:nvPr>
        </p:nvSpPr>
        <p:spPr>
          <a:xfrm>
            <a:off x="1358026" y="809737"/>
            <a:ext cx="14796374" cy="715581"/>
          </a:xfrm>
        </p:spPr>
        <p:txBody>
          <a:bodyPr/>
          <a:lstStyle/>
          <a:p>
            <a:r>
              <a:rPr lang="en-US" dirty="0"/>
              <a:t>Listings following </a:t>
            </a:r>
            <a:r>
              <a:rPr lang="en-US" dirty="0">
                <a:solidFill>
                  <a:schemeClr val="bg1"/>
                </a:solidFill>
              </a:rPr>
              <a:t>seasonal pattern and leveling off</a:t>
            </a:r>
          </a:p>
        </p:txBody>
      </p:sp>
      <p:sp>
        <p:nvSpPr>
          <p:cNvPr id="4" name="Slide Number Placeholder 2">
            <a:extLst>
              <a:ext uri="{FF2B5EF4-FFF2-40B4-BE49-F238E27FC236}">
                <a16:creationId xmlns:a16="http://schemas.microsoft.com/office/drawing/2014/main" id="{3765C980-E249-48B5-92F2-5F7E653EBDC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13</a:t>
            </a:fld>
            <a:endParaRPr dirty="0"/>
          </a:p>
        </p:txBody>
      </p:sp>
      <p:graphicFrame>
        <p:nvGraphicFramePr>
          <p:cNvPr id="5" name="Content Placeholder 6">
            <a:extLst>
              <a:ext uri="{FF2B5EF4-FFF2-40B4-BE49-F238E27FC236}">
                <a16:creationId xmlns:a16="http://schemas.microsoft.com/office/drawing/2014/main" id="{5E3C8DB5-9120-4571-998B-4FD4333EA849}"/>
              </a:ext>
            </a:extLst>
          </p:cNvPr>
          <p:cNvGraphicFramePr>
            <a:graphicFrameLocks/>
          </p:cNvGraphicFramePr>
          <p:nvPr>
            <p:extLst>
              <p:ext uri="{D42A27DB-BD31-4B8C-83A1-F6EECF244321}">
                <p14:modId xmlns:p14="http://schemas.microsoft.com/office/powerpoint/2010/main" val="3120703019"/>
              </p:ext>
            </p:extLst>
          </p:nvPr>
        </p:nvGraphicFramePr>
        <p:xfrm>
          <a:off x="609600" y="2019300"/>
          <a:ext cx="17040225" cy="723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07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E1C1-B885-45F3-94C2-80DC373D5A12}"/>
              </a:ext>
            </a:extLst>
          </p:cNvPr>
          <p:cNvSpPr>
            <a:spLocks noGrp="1"/>
          </p:cNvSpPr>
          <p:nvPr>
            <p:ph type="title"/>
          </p:nvPr>
        </p:nvSpPr>
        <p:spPr>
          <a:xfrm>
            <a:off x="1358026" y="809737"/>
            <a:ext cx="14262974" cy="715581"/>
          </a:xfrm>
        </p:spPr>
        <p:txBody>
          <a:bodyPr/>
          <a:lstStyle/>
          <a:p>
            <a:r>
              <a:rPr lang="en-US" dirty="0">
                <a:solidFill>
                  <a:schemeClr val="bg1"/>
                </a:solidFill>
              </a:rPr>
              <a:t>The COVID impact </a:t>
            </a:r>
            <a:r>
              <a:rPr lang="en-US" dirty="0"/>
              <a:t>making situation worse again</a:t>
            </a:r>
          </a:p>
        </p:txBody>
      </p:sp>
      <p:pic>
        <p:nvPicPr>
          <p:cNvPr id="4" name="Picture 3">
            <a:extLst>
              <a:ext uri="{FF2B5EF4-FFF2-40B4-BE49-F238E27FC236}">
                <a16:creationId xmlns:a16="http://schemas.microsoft.com/office/drawing/2014/main" id="{8D5E62CE-B2B2-4274-A491-D3F0D7C7489E}"/>
              </a:ext>
            </a:extLst>
          </p:cNvPr>
          <p:cNvPicPr>
            <a:picLocks noChangeAspect="1"/>
          </p:cNvPicPr>
          <p:nvPr/>
        </p:nvPicPr>
        <p:blipFill>
          <a:blip r:embed="rId2"/>
          <a:stretch>
            <a:fillRect/>
          </a:stretch>
        </p:blipFill>
        <p:spPr>
          <a:xfrm>
            <a:off x="1943100" y="1867613"/>
            <a:ext cx="14401800" cy="8417230"/>
          </a:xfrm>
          <a:prstGeom prst="rect">
            <a:avLst/>
          </a:prstGeom>
        </p:spPr>
      </p:pic>
      <p:sp>
        <p:nvSpPr>
          <p:cNvPr id="5" name="Rectangle 4">
            <a:extLst>
              <a:ext uri="{FF2B5EF4-FFF2-40B4-BE49-F238E27FC236}">
                <a16:creationId xmlns:a16="http://schemas.microsoft.com/office/drawing/2014/main" id="{0530C942-C3F2-4E0D-BAA3-C45570FBB268}"/>
              </a:ext>
            </a:extLst>
          </p:cNvPr>
          <p:cNvSpPr/>
          <p:nvPr/>
        </p:nvSpPr>
        <p:spPr>
          <a:xfrm>
            <a:off x="7772400" y="3467100"/>
            <a:ext cx="1371600" cy="68177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F6EA1A-6F7C-4DD8-8633-7DF2A6A7127B}"/>
              </a:ext>
            </a:extLst>
          </p:cNvPr>
          <p:cNvSpPr/>
          <p:nvPr/>
        </p:nvSpPr>
        <p:spPr>
          <a:xfrm>
            <a:off x="14973300" y="3467099"/>
            <a:ext cx="1371600" cy="68177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400" y="723900"/>
            <a:ext cx="16764000" cy="715581"/>
          </a:xfrm>
        </p:spPr>
        <p:txBody>
          <a:bodyPr/>
          <a:lstStyle/>
          <a:p>
            <a:r>
              <a:rPr lang="en-US" dirty="0"/>
              <a:t>From white hot, back to </a:t>
            </a:r>
            <a:r>
              <a:rPr lang="en-US" dirty="0">
                <a:solidFill>
                  <a:schemeClr val="bg1"/>
                </a:solidFill>
              </a:rPr>
              <a:t>plain old boring red hot </a:t>
            </a:r>
            <a:r>
              <a:rPr lang="en-US" dirty="0"/>
              <a:t>(not cool)</a:t>
            </a:r>
            <a:endParaRPr lang="en-US" dirty="0">
              <a:solidFill>
                <a:schemeClr val="bg1"/>
              </a:solidFill>
            </a:endParaRP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15</a:t>
            </a:fld>
            <a:endParaRPr dirty="0"/>
          </a:p>
        </p:txBody>
      </p:sp>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144000" y="9226572"/>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with sold price above asking price (Existing SFH)</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6" name="Chart 5">
            <a:extLst>
              <a:ext uri="{FF2B5EF4-FFF2-40B4-BE49-F238E27FC236}">
                <a16:creationId xmlns:a16="http://schemas.microsoft.com/office/drawing/2014/main" id="{C2F56F16-B5AF-4C10-B147-CB370C357E0B}"/>
              </a:ext>
            </a:extLst>
          </p:cNvPr>
          <p:cNvGraphicFramePr/>
          <p:nvPr>
            <p:extLst>
              <p:ext uri="{D42A27DB-BD31-4B8C-83A1-F6EECF244321}">
                <p14:modId xmlns:p14="http://schemas.microsoft.com/office/powerpoint/2010/main" val="2413556419"/>
              </p:ext>
            </p:extLst>
          </p:nvPr>
        </p:nvGraphicFramePr>
        <p:xfrm>
          <a:off x="9372602" y="1790700"/>
          <a:ext cx="7758682" cy="7028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6837D71-BCE2-45E9-AC04-305323049D53}"/>
              </a:ext>
            </a:extLst>
          </p:cNvPr>
          <p:cNvGraphicFramePr/>
          <p:nvPr>
            <p:extLst>
              <p:ext uri="{D42A27DB-BD31-4B8C-83A1-F6EECF244321}">
                <p14:modId xmlns:p14="http://schemas.microsoft.com/office/powerpoint/2010/main" val="1066048767"/>
              </p:ext>
            </p:extLst>
          </p:nvPr>
        </p:nvGraphicFramePr>
        <p:xfrm>
          <a:off x="838200" y="1790700"/>
          <a:ext cx="8305800" cy="777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07959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329774" cy="715581"/>
          </a:xfrm>
        </p:spPr>
        <p:txBody>
          <a:bodyPr/>
          <a:lstStyle/>
          <a:p>
            <a:r>
              <a:rPr lang="en-US" dirty="0"/>
              <a:t>Median home price </a:t>
            </a:r>
            <a:r>
              <a:rPr lang="en-US" dirty="0">
                <a:solidFill>
                  <a:schemeClr val="bg1"/>
                </a:solidFill>
              </a:rPr>
              <a:t>still near record highs</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16</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November 2021: </a:t>
            </a:r>
            <a:r>
              <a:rPr lang="en-US" sz="3000" b="1" dirty="0">
                <a:solidFill>
                  <a:schemeClr val="accent3"/>
                </a:solidFill>
              </a:rPr>
              <a:t>$782,480</a:t>
            </a:r>
            <a:r>
              <a:rPr lang="en-US" sz="3000" b="1" dirty="0">
                <a:solidFill>
                  <a:schemeClr val="bg1"/>
                </a:solidFill>
              </a:rPr>
              <a:t>, -2.0% MTM, +11.9%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
        <p:nvSpPr>
          <p:cNvPr id="7" name="Oval 6">
            <a:extLst>
              <a:ext uri="{FF2B5EF4-FFF2-40B4-BE49-F238E27FC236}">
                <a16:creationId xmlns:a16="http://schemas.microsoft.com/office/drawing/2014/main" id="{E54CBA40-B926-4917-84AA-9CD1DE4C9499}"/>
              </a:ext>
            </a:extLst>
          </p:cNvPr>
          <p:cNvSpPr/>
          <p:nvPr/>
        </p:nvSpPr>
        <p:spPr>
          <a:xfrm>
            <a:off x="12268200" y="1866900"/>
            <a:ext cx="3124200" cy="1219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5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Demand &amp; Supply</a:t>
            </a:r>
          </a:p>
          <a:p>
            <a:pPr algn="ctr"/>
            <a:r>
              <a:rPr lang="en-US" sz="6600" b="1" dirty="0">
                <a:solidFill>
                  <a:schemeClr val="accent1"/>
                </a:solidFill>
                <a:ea typeface="Lato Semibold" panose="020F0502020204030203" pitchFamily="34" charset="0"/>
                <a:cs typeface="Lato Semibold" panose="020F0502020204030203" pitchFamily="34" charset="0"/>
              </a:rPr>
              <a:t>In Action</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1054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496800" y="56007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584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7CF6-0AF1-4DA0-8DCF-BCE6CFEA121F}"/>
              </a:ext>
            </a:extLst>
          </p:cNvPr>
          <p:cNvSpPr>
            <a:spLocks noGrp="1"/>
          </p:cNvSpPr>
          <p:nvPr>
            <p:ph type="title"/>
          </p:nvPr>
        </p:nvSpPr>
        <p:spPr/>
        <p:txBody>
          <a:bodyPr/>
          <a:lstStyle/>
          <a:p>
            <a:endParaRPr lang="en-US" dirty="0"/>
          </a:p>
        </p:txBody>
      </p:sp>
      <p:graphicFrame>
        <p:nvGraphicFramePr>
          <p:cNvPr id="5" name="Chart 4">
            <a:extLst>
              <a:ext uri="{FF2B5EF4-FFF2-40B4-BE49-F238E27FC236}">
                <a16:creationId xmlns:a16="http://schemas.microsoft.com/office/drawing/2014/main" id="{C8B56C52-6BE3-401B-BC19-C9475CD35D8C}"/>
              </a:ext>
            </a:extLst>
          </p:cNvPr>
          <p:cNvGraphicFramePr/>
          <p:nvPr/>
        </p:nvGraphicFramePr>
        <p:xfrm>
          <a:off x="-604124" y="0"/>
          <a:ext cx="12192000" cy="1028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AB4E8B6-195A-442E-920B-94721093651B}"/>
              </a:ext>
            </a:extLst>
          </p:cNvPr>
          <p:cNvGraphicFramePr/>
          <p:nvPr/>
        </p:nvGraphicFramePr>
        <p:xfrm>
          <a:off x="9753600" y="1714500"/>
          <a:ext cx="8077200" cy="857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9ACFC37-1589-4A09-9EB8-CBB23B397875}"/>
              </a:ext>
            </a:extLst>
          </p:cNvPr>
          <p:cNvSpPr txBox="1"/>
          <p:nvPr/>
        </p:nvSpPr>
        <p:spPr>
          <a:xfrm>
            <a:off x="228600" y="9810750"/>
            <a:ext cx="7772400" cy="400110"/>
          </a:xfrm>
          <a:prstGeom prst="rect">
            <a:avLst/>
          </a:prstGeom>
          <a:noFill/>
        </p:spPr>
        <p:txBody>
          <a:bodyPr wrap="square" rtlCol="0">
            <a:spAutoFit/>
          </a:bodyPr>
          <a:lstStyle/>
          <a:p>
            <a:r>
              <a:rPr lang="en-US" sz="2000" dirty="0">
                <a:solidFill>
                  <a:schemeClr val="bg1"/>
                </a:solidFill>
              </a:rPr>
              <a:t>2021 C.A.R. Consumer Survey, N= 956</a:t>
            </a:r>
          </a:p>
        </p:txBody>
      </p:sp>
      <p:cxnSp>
        <p:nvCxnSpPr>
          <p:cNvPr id="4" name="Straight Arrow Connector 3">
            <a:extLst>
              <a:ext uri="{FF2B5EF4-FFF2-40B4-BE49-F238E27FC236}">
                <a16:creationId xmlns:a16="http://schemas.microsoft.com/office/drawing/2014/main" id="{34EB8D98-E090-47CF-A008-A45654F21A90}"/>
              </a:ext>
            </a:extLst>
          </p:cNvPr>
          <p:cNvCxnSpPr>
            <a:cxnSpLocks/>
          </p:cNvCxnSpPr>
          <p:nvPr/>
        </p:nvCxnSpPr>
        <p:spPr>
          <a:xfrm>
            <a:off x="1981200" y="1866900"/>
            <a:ext cx="457200" cy="1600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574D87-EE22-4D99-BFD3-D2DE0B1FB998}"/>
              </a:ext>
            </a:extLst>
          </p:cNvPr>
          <p:cNvSpPr txBox="1"/>
          <p:nvPr/>
        </p:nvSpPr>
        <p:spPr>
          <a:xfrm>
            <a:off x="831262" y="1329642"/>
            <a:ext cx="2744662" cy="507831"/>
          </a:xfrm>
          <a:prstGeom prst="rect">
            <a:avLst/>
          </a:prstGeom>
          <a:noFill/>
        </p:spPr>
        <p:txBody>
          <a:bodyPr wrap="none" rtlCol="0">
            <a:spAutoFit/>
          </a:bodyPr>
          <a:lstStyle/>
          <a:p>
            <a:r>
              <a:rPr lang="en-US" b="1" dirty="0">
                <a:solidFill>
                  <a:srgbClr val="FF0000"/>
                </a:solidFill>
              </a:rPr>
              <a:t>Bought Sooner!</a:t>
            </a:r>
          </a:p>
        </p:txBody>
      </p:sp>
    </p:spTree>
    <p:extLst>
      <p:ext uri="{BB962C8B-B14F-4D97-AF65-F5344CB8AC3E}">
        <p14:creationId xmlns:p14="http://schemas.microsoft.com/office/powerpoint/2010/main" val="11533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3A5D-5F9B-43FD-B768-D6A35D558944}"/>
              </a:ext>
            </a:extLst>
          </p:cNvPr>
          <p:cNvSpPr>
            <a:spLocks noGrp="1"/>
          </p:cNvSpPr>
          <p:nvPr>
            <p:ph type="title"/>
          </p:nvPr>
        </p:nvSpPr>
        <p:spPr>
          <a:xfrm>
            <a:off x="1358026" y="809737"/>
            <a:ext cx="14110574" cy="715581"/>
          </a:xfrm>
        </p:spPr>
        <p:txBody>
          <a:bodyPr/>
          <a:lstStyle/>
          <a:p>
            <a:r>
              <a:rPr lang="en-US" dirty="0"/>
              <a:t>Roots of the </a:t>
            </a:r>
            <a:r>
              <a:rPr lang="en-US" dirty="0">
                <a:solidFill>
                  <a:schemeClr val="bg1"/>
                </a:solidFill>
              </a:rPr>
              <a:t>California housing crisis</a:t>
            </a:r>
          </a:p>
        </p:txBody>
      </p:sp>
      <p:graphicFrame>
        <p:nvGraphicFramePr>
          <p:cNvPr id="7" name="Chart 6">
            <a:extLst>
              <a:ext uri="{FF2B5EF4-FFF2-40B4-BE49-F238E27FC236}">
                <a16:creationId xmlns:a16="http://schemas.microsoft.com/office/drawing/2014/main" id="{22F78D7C-FCA7-4B8B-8770-F90134757061}"/>
              </a:ext>
            </a:extLst>
          </p:cNvPr>
          <p:cNvGraphicFramePr/>
          <p:nvPr/>
        </p:nvGraphicFramePr>
        <p:xfrm>
          <a:off x="0" y="2174240"/>
          <a:ext cx="4876800" cy="812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C7018CD-C7F4-462B-94E8-DB433E962AC6}"/>
              </a:ext>
            </a:extLst>
          </p:cNvPr>
          <p:cNvGraphicFramePr/>
          <p:nvPr/>
        </p:nvGraphicFramePr>
        <p:xfrm>
          <a:off x="4444126" y="2151380"/>
          <a:ext cx="5181600" cy="81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FBD37C7-C25B-465C-97F8-A0EF16E6D45A}"/>
              </a:ext>
            </a:extLst>
          </p:cNvPr>
          <p:cNvGraphicFramePr/>
          <p:nvPr/>
        </p:nvGraphicFramePr>
        <p:xfrm>
          <a:off x="13304523" y="2151380"/>
          <a:ext cx="5004674" cy="8105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7A91DD6-B49C-45EC-9B95-4B22247926B0}"/>
              </a:ext>
            </a:extLst>
          </p:cNvPr>
          <p:cNvGraphicFramePr/>
          <p:nvPr/>
        </p:nvGraphicFramePr>
        <p:xfrm>
          <a:off x="8991601" y="2128520"/>
          <a:ext cx="4419601" cy="812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59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701374" cy="715581"/>
          </a:xfrm>
        </p:spPr>
        <p:txBody>
          <a:bodyPr>
            <a:normAutofit/>
          </a:bodyPr>
          <a:lstStyle/>
          <a:p>
            <a:r>
              <a:rPr lang="en-US" dirty="0">
                <a:solidFill>
                  <a:schemeClr val="bg1"/>
                </a:solidFill>
              </a:rPr>
              <a:t>Big picture as we transition</a:t>
            </a:r>
            <a:r>
              <a:rPr lang="en-US" dirty="0"/>
              <a:t> from pandemic to endemic</a:t>
            </a:r>
            <a:endParaRPr lang="uk-UA" dirty="0">
              <a:solidFill>
                <a:schemeClr val="bg1"/>
              </a:solidFill>
            </a:endParaRPr>
          </a:p>
        </p:txBody>
      </p:sp>
      <p:grpSp>
        <p:nvGrpSpPr>
          <p:cNvPr id="25" name="Group 24"/>
          <p:cNvGrpSpPr/>
          <p:nvPr/>
        </p:nvGrpSpPr>
        <p:grpSpPr>
          <a:xfrm>
            <a:off x="533400" y="2400300"/>
            <a:ext cx="8763000" cy="2614079"/>
            <a:chOff x="1562100" y="2875263"/>
            <a:chExt cx="8763000" cy="2614079"/>
          </a:xfrm>
        </p:grpSpPr>
        <p:sp>
          <p:nvSpPr>
            <p:cNvPr id="4" name="TextBox 3"/>
            <p:cNvSpPr txBox="1"/>
            <p:nvPr/>
          </p:nvSpPr>
          <p:spPr>
            <a:xfrm>
              <a:off x="1562100" y="2875263"/>
              <a:ext cx="2095500" cy="1477328"/>
            </a:xfrm>
            <a:prstGeom prst="rect">
              <a:avLst/>
            </a:prstGeom>
            <a:noFill/>
          </p:spPr>
          <p:txBody>
            <a:bodyPr wrap="square" rtlCol="0">
              <a:spAutoFit/>
            </a:bodyPr>
            <a:lstStyle/>
            <a:p>
              <a:pPr algn="r"/>
              <a:r>
                <a:rPr lang="en-US" sz="9000" b="1" dirty="0">
                  <a:solidFill>
                    <a:schemeClr val="accent2"/>
                  </a:solidFill>
                  <a:latin typeface="+mj-lt"/>
                </a:rPr>
                <a:t>01</a:t>
              </a:r>
              <a:endParaRPr lang="uk-UA" sz="9000" b="1" dirty="0">
                <a:solidFill>
                  <a:schemeClr val="accent2"/>
                </a:solidFill>
                <a:latin typeface="+mj-lt"/>
              </a:endParaRPr>
            </a:p>
          </p:txBody>
        </p:sp>
        <p:grpSp>
          <p:nvGrpSpPr>
            <p:cNvPr id="5" name="Group 4"/>
            <p:cNvGrpSpPr/>
            <p:nvPr/>
          </p:nvGrpSpPr>
          <p:grpSpPr>
            <a:xfrm>
              <a:off x="2247900" y="3206123"/>
              <a:ext cx="8077200" cy="2283219"/>
              <a:chOff x="2247900" y="3206123"/>
              <a:chExt cx="8077200" cy="2283219"/>
            </a:xfrm>
          </p:grpSpPr>
          <p:sp>
            <p:nvSpPr>
              <p:cNvPr id="7" name="TextBox 6"/>
              <p:cNvSpPr txBox="1"/>
              <p:nvPr/>
            </p:nvSpPr>
            <p:spPr>
              <a:xfrm>
                <a:off x="3581400" y="3206123"/>
                <a:ext cx="6743700" cy="646331"/>
              </a:xfrm>
              <a:prstGeom prst="rect">
                <a:avLst/>
              </a:prstGeom>
              <a:noFill/>
            </p:spPr>
            <p:txBody>
              <a:bodyPr wrap="square" rtlCol="0">
                <a:spAutoFit/>
              </a:bodyPr>
              <a:lstStyle/>
              <a:p>
                <a:r>
                  <a:rPr lang="en-US" sz="3600" b="1" dirty="0">
                    <a:solidFill>
                      <a:schemeClr val="bg1"/>
                    </a:solidFill>
                    <a:latin typeface="+mj-lt"/>
                  </a:rPr>
                  <a:t>Lots to be optimistic about</a:t>
                </a:r>
              </a:p>
            </p:txBody>
          </p:sp>
          <p:sp>
            <p:nvSpPr>
              <p:cNvPr id="8" name="TextBox 7"/>
              <p:cNvSpPr txBox="1"/>
              <p:nvPr/>
            </p:nvSpPr>
            <p:spPr>
              <a:xfrm>
                <a:off x="2247900" y="4517986"/>
                <a:ext cx="76200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Economy improving despite COVID flare</a:t>
                </a:r>
              </a:p>
              <a:p>
                <a:pPr marL="342900" indent="-342900">
                  <a:lnSpc>
                    <a:spcPct val="120000"/>
                  </a:lnSpc>
                  <a:buFont typeface="Arial" panose="020B0604020202020204" pitchFamily="34" charset="0"/>
                  <a:buChar char="•"/>
                </a:pPr>
                <a:r>
                  <a:rPr lang="en-US" sz="2500" dirty="0">
                    <a:solidFill>
                      <a:schemeClr val="bg1"/>
                    </a:solidFill>
                  </a:rPr>
                  <a:t>Housing remains the economic bright spot</a:t>
                </a:r>
              </a:p>
            </p:txBody>
          </p:sp>
        </p:grpSp>
      </p:grpSp>
      <p:grpSp>
        <p:nvGrpSpPr>
          <p:cNvPr id="9" name="Group 8">
            <a:extLst>
              <a:ext uri="{FF2B5EF4-FFF2-40B4-BE49-F238E27FC236}">
                <a16:creationId xmlns:a16="http://schemas.microsoft.com/office/drawing/2014/main" id="{DA9FD02B-FA53-4B95-BF49-00526C1E29CA}"/>
              </a:ext>
            </a:extLst>
          </p:cNvPr>
          <p:cNvGrpSpPr/>
          <p:nvPr/>
        </p:nvGrpSpPr>
        <p:grpSpPr>
          <a:xfrm>
            <a:off x="8153400" y="2400300"/>
            <a:ext cx="9067800" cy="2614079"/>
            <a:chOff x="9372600" y="2875263"/>
            <a:chExt cx="9067800" cy="2614079"/>
          </a:xfrm>
        </p:grpSpPr>
        <p:grpSp>
          <p:nvGrpSpPr>
            <p:cNvPr id="26" name="Group 25"/>
            <p:cNvGrpSpPr/>
            <p:nvPr/>
          </p:nvGrpSpPr>
          <p:grpSpPr>
            <a:xfrm>
              <a:off x="9372600" y="2875263"/>
              <a:ext cx="8915400" cy="1477328"/>
              <a:chOff x="9372600" y="2875263"/>
              <a:chExt cx="8915400" cy="1477328"/>
            </a:xfrm>
          </p:grpSpPr>
          <p:sp>
            <p:nvSpPr>
              <p:cNvPr id="15" name="TextBox 14"/>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02</a:t>
                </a:r>
                <a:endParaRPr lang="uk-UA" sz="9000" b="1" dirty="0">
                  <a:solidFill>
                    <a:schemeClr val="accent2"/>
                  </a:solidFill>
                  <a:latin typeface="+mj-lt"/>
                </a:endParaRPr>
              </a:p>
            </p:txBody>
          </p:sp>
          <p:sp>
            <p:nvSpPr>
              <p:cNvPr id="16" name="TextBox 15"/>
              <p:cNvSpPr txBox="1"/>
              <p:nvPr/>
            </p:nvSpPr>
            <p:spPr>
              <a:xfrm>
                <a:off x="11582400" y="3206123"/>
                <a:ext cx="6705600" cy="646331"/>
              </a:xfrm>
              <a:prstGeom prst="rect">
                <a:avLst/>
              </a:prstGeom>
              <a:noFill/>
            </p:spPr>
            <p:txBody>
              <a:bodyPr wrap="square" rtlCol="0">
                <a:spAutoFit/>
              </a:bodyPr>
              <a:lstStyle/>
              <a:p>
                <a:r>
                  <a:rPr lang="en-US" sz="3600" b="1" dirty="0">
                    <a:solidFill>
                      <a:schemeClr val="bg1"/>
                    </a:solidFill>
                    <a:latin typeface="+mj-lt"/>
                  </a:rPr>
                  <a:t>Conflicting or co-</a:t>
                </a:r>
                <a:r>
                  <a:rPr lang="en-US" sz="3600" b="1" dirty="0" err="1">
                    <a:solidFill>
                      <a:schemeClr val="bg1"/>
                    </a:solidFill>
                    <a:latin typeface="+mj-lt"/>
                  </a:rPr>
                  <a:t>exitisting</a:t>
                </a:r>
                <a:r>
                  <a:rPr lang="en-US" sz="3600" b="1" dirty="0">
                    <a:solidFill>
                      <a:schemeClr val="bg1"/>
                    </a:solidFill>
                    <a:latin typeface="+mj-lt"/>
                  </a:rPr>
                  <a:t>?</a:t>
                </a:r>
              </a:p>
            </p:txBody>
          </p:sp>
        </p:grpSp>
        <p:sp>
          <p:nvSpPr>
            <p:cNvPr id="29" name="TextBox 28">
              <a:extLst>
                <a:ext uri="{FF2B5EF4-FFF2-40B4-BE49-F238E27FC236}">
                  <a16:creationId xmlns:a16="http://schemas.microsoft.com/office/drawing/2014/main" id="{47E5007F-961A-4556-9F40-7E3EDF98A869}"/>
                </a:ext>
              </a:extLst>
            </p:cNvPr>
            <p:cNvSpPr txBox="1"/>
            <p:nvPr/>
          </p:nvSpPr>
          <p:spPr>
            <a:xfrm>
              <a:off x="10287000" y="4517986"/>
              <a:ext cx="81534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Further signs of market normalization, but…</a:t>
              </a:r>
            </a:p>
            <a:p>
              <a:pPr marL="342900" indent="-342900">
                <a:lnSpc>
                  <a:spcPct val="120000"/>
                </a:lnSpc>
                <a:buFont typeface="Arial" panose="020B0604020202020204" pitchFamily="34" charset="0"/>
                <a:buChar char="•"/>
              </a:pPr>
              <a:r>
                <a:rPr lang="en-US" sz="2500" dirty="0">
                  <a:solidFill>
                    <a:schemeClr val="bg1"/>
                  </a:solidFill>
                </a:rPr>
                <a:t>Acceleration of longstanding structural change</a:t>
              </a:r>
            </a:p>
          </p:txBody>
        </p:sp>
      </p:grpSp>
      <p:grpSp>
        <p:nvGrpSpPr>
          <p:cNvPr id="19" name="Group 18">
            <a:extLst>
              <a:ext uri="{FF2B5EF4-FFF2-40B4-BE49-F238E27FC236}">
                <a16:creationId xmlns:a16="http://schemas.microsoft.com/office/drawing/2014/main" id="{C1ABD730-316C-4714-8B0A-821E6CEB9FC2}"/>
              </a:ext>
            </a:extLst>
          </p:cNvPr>
          <p:cNvGrpSpPr/>
          <p:nvPr/>
        </p:nvGrpSpPr>
        <p:grpSpPr>
          <a:xfrm>
            <a:off x="8610600" y="6225044"/>
            <a:ext cx="8915400" cy="2614079"/>
            <a:chOff x="9372600" y="2875263"/>
            <a:chExt cx="8915400" cy="2614079"/>
          </a:xfrm>
        </p:grpSpPr>
        <p:grpSp>
          <p:nvGrpSpPr>
            <p:cNvPr id="21" name="Group 20">
              <a:extLst>
                <a:ext uri="{FF2B5EF4-FFF2-40B4-BE49-F238E27FC236}">
                  <a16:creationId xmlns:a16="http://schemas.microsoft.com/office/drawing/2014/main" id="{DE4E6351-82B0-436E-8B3E-A912970D2569}"/>
                </a:ext>
              </a:extLst>
            </p:cNvPr>
            <p:cNvGrpSpPr/>
            <p:nvPr/>
          </p:nvGrpSpPr>
          <p:grpSpPr>
            <a:xfrm>
              <a:off x="9372600" y="2875263"/>
              <a:ext cx="8782050" cy="1477328"/>
              <a:chOff x="9372600" y="2875263"/>
              <a:chExt cx="8782050" cy="1477328"/>
            </a:xfrm>
          </p:grpSpPr>
          <p:sp>
            <p:nvSpPr>
              <p:cNvPr id="23" name="TextBox 22">
                <a:extLst>
                  <a:ext uri="{FF2B5EF4-FFF2-40B4-BE49-F238E27FC236}">
                    <a16:creationId xmlns:a16="http://schemas.microsoft.com/office/drawing/2014/main" id="{C1161ABA-719E-4BEC-91EB-F7B36C583F95}"/>
                  </a:ext>
                </a:extLst>
              </p:cNvPr>
              <p:cNvSpPr txBox="1"/>
              <p:nvPr/>
            </p:nvSpPr>
            <p:spPr>
              <a:xfrm>
                <a:off x="9372600" y="2875263"/>
                <a:ext cx="1638300" cy="1477328"/>
              </a:xfrm>
              <a:prstGeom prst="rect">
                <a:avLst/>
              </a:prstGeom>
              <a:noFill/>
            </p:spPr>
            <p:txBody>
              <a:bodyPr wrap="square" rtlCol="0">
                <a:spAutoFit/>
              </a:bodyPr>
              <a:lstStyle/>
              <a:p>
                <a:pPr algn="r"/>
                <a:r>
                  <a:rPr lang="en-US" sz="9000" b="1" dirty="0">
                    <a:solidFill>
                      <a:schemeClr val="accent2"/>
                    </a:solidFill>
                    <a:latin typeface="+mj-lt"/>
                  </a:rPr>
                  <a:t>04</a:t>
                </a:r>
                <a:endParaRPr lang="uk-UA" sz="9000" b="1" dirty="0">
                  <a:solidFill>
                    <a:schemeClr val="accent2"/>
                  </a:solidFill>
                  <a:latin typeface="+mj-lt"/>
                </a:endParaRPr>
              </a:p>
            </p:txBody>
          </p:sp>
          <p:sp>
            <p:nvSpPr>
              <p:cNvPr id="24" name="TextBox 23">
                <a:extLst>
                  <a:ext uri="{FF2B5EF4-FFF2-40B4-BE49-F238E27FC236}">
                    <a16:creationId xmlns:a16="http://schemas.microsoft.com/office/drawing/2014/main" id="{F47505D9-53C2-4732-A6C2-869B500F8907}"/>
                  </a:ext>
                </a:extLst>
              </p:cNvPr>
              <p:cNvSpPr txBox="1"/>
              <p:nvPr/>
            </p:nvSpPr>
            <p:spPr>
              <a:xfrm>
                <a:off x="11125200" y="3206123"/>
                <a:ext cx="7029450" cy="646331"/>
              </a:xfrm>
              <a:prstGeom prst="rect">
                <a:avLst/>
              </a:prstGeom>
              <a:noFill/>
            </p:spPr>
            <p:txBody>
              <a:bodyPr wrap="square" rtlCol="0">
                <a:spAutoFit/>
              </a:bodyPr>
              <a:lstStyle/>
              <a:p>
                <a:r>
                  <a:rPr lang="en-US" sz="3600" b="1" dirty="0">
                    <a:solidFill>
                      <a:schemeClr val="bg1"/>
                    </a:solidFill>
                  </a:rPr>
                  <a:t>What does it all mean?</a:t>
                </a:r>
              </a:p>
            </p:txBody>
          </p:sp>
        </p:grpSp>
        <p:sp>
          <p:nvSpPr>
            <p:cNvPr id="22" name="TextBox 21">
              <a:extLst>
                <a:ext uri="{FF2B5EF4-FFF2-40B4-BE49-F238E27FC236}">
                  <a16:creationId xmlns:a16="http://schemas.microsoft.com/office/drawing/2014/main" id="{5178385A-83D6-422B-BA8C-80891D58A50C}"/>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Time to get serious about housing supply</a:t>
              </a:r>
            </a:p>
            <a:p>
              <a:pPr marL="342900" indent="-342900">
                <a:lnSpc>
                  <a:spcPct val="120000"/>
                </a:lnSpc>
                <a:buFont typeface="Arial" panose="020B0604020202020204" pitchFamily="34" charset="0"/>
                <a:buChar char="•"/>
              </a:pPr>
              <a:r>
                <a:rPr lang="en-US" sz="2500" dirty="0">
                  <a:solidFill>
                    <a:schemeClr val="bg1"/>
                  </a:solidFill>
                </a:rPr>
                <a:t>Important for REALTORS® </a:t>
              </a:r>
              <a:r>
                <a:rPr lang="en-US" sz="2500" b="1" u="sng" dirty="0">
                  <a:solidFill>
                    <a:schemeClr val="bg1"/>
                  </a:solidFill>
                </a:rPr>
                <a:t>AND</a:t>
              </a:r>
              <a:r>
                <a:rPr lang="en-US" sz="2500" dirty="0">
                  <a:solidFill>
                    <a:schemeClr val="bg1"/>
                  </a:solidFill>
                </a:rPr>
                <a:t> economy at large</a:t>
              </a:r>
            </a:p>
          </p:txBody>
        </p:sp>
      </p:grpSp>
      <p:grpSp>
        <p:nvGrpSpPr>
          <p:cNvPr id="27" name="Group 26">
            <a:extLst>
              <a:ext uri="{FF2B5EF4-FFF2-40B4-BE49-F238E27FC236}">
                <a16:creationId xmlns:a16="http://schemas.microsoft.com/office/drawing/2014/main" id="{768AEE17-57F1-4DC9-8705-1E400E0DDCEB}"/>
              </a:ext>
            </a:extLst>
          </p:cNvPr>
          <p:cNvGrpSpPr/>
          <p:nvPr/>
        </p:nvGrpSpPr>
        <p:grpSpPr>
          <a:xfrm>
            <a:off x="313067" y="6225044"/>
            <a:ext cx="8915400" cy="3075744"/>
            <a:chOff x="9372600" y="2875263"/>
            <a:chExt cx="8915400" cy="3075744"/>
          </a:xfrm>
        </p:grpSpPr>
        <p:grpSp>
          <p:nvGrpSpPr>
            <p:cNvPr id="28" name="Group 27">
              <a:extLst>
                <a:ext uri="{FF2B5EF4-FFF2-40B4-BE49-F238E27FC236}">
                  <a16:creationId xmlns:a16="http://schemas.microsoft.com/office/drawing/2014/main" id="{D1AED6EA-4DDA-4DF6-8E13-47676F6448EF}"/>
                </a:ext>
              </a:extLst>
            </p:cNvPr>
            <p:cNvGrpSpPr/>
            <p:nvPr/>
          </p:nvGrpSpPr>
          <p:grpSpPr>
            <a:xfrm>
              <a:off x="9372600" y="2875263"/>
              <a:ext cx="8782050" cy="1477328"/>
              <a:chOff x="9372600" y="2875263"/>
              <a:chExt cx="8782050" cy="1477328"/>
            </a:xfrm>
          </p:grpSpPr>
          <p:sp>
            <p:nvSpPr>
              <p:cNvPr id="31" name="TextBox 30">
                <a:extLst>
                  <a:ext uri="{FF2B5EF4-FFF2-40B4-BE49-F238E27FC236}">
                    <a16:creationId xmlns:a16="http://schemas.microsoft.com/office/drawing/2014/main" id="{957716C7-5713-474A-9649-207074FFF88F}"/>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03</a:t>
                </a:r>
                <a:endParaRPr lang="uk-UA" sz="9000" b="1" dirty="0">
                  <a:solidFill>
                    <a:schemeClr val="accent2"/>
                  </a:solidFill>
                  <a:latin typeface="+mj-lt"/>
                </a:endParaRPr>
              </a:p>
            </p:txBody>
          </p:sp>
          <p:sp>
            <p:nvSpPr>
              <p:cNvPr id="32" name="TextBox 31">
                <a:extLst>
                  <a:ext uri="{FF2B5EF4-FFF2-40B4-BE49-F238E27FC236}">
                    <a16:creationId xmlns:a16="http://schemas.microsoft.com/office/drawing/2014/main" id="{CFF61558-6327-422E-B31E-990D65BF368C}"/>
                  </a:ext>
                </a:extLst>
              </p:cNvPr>
              <p:cNvSpPr txBox="1"/>
              <p:nvPr/>
            </p:nvSpPr>
            <p:spPr>
              <a:xfrm>
                <a:off x="11582400" y="3206123"/>
                <a:ext cx="6572250" cy="646331"/>
              </a:xfrm>
              <a:prstGeom prst="rect">
                <a:avLst/>
              </a:prstGeom>
              <a:noFill/>
            </p:spPr>
            <p:txBody>
              <a:bodyPr wrap="square" rtlCol="0">
                <a:spAutoFit/>
              </a:bodyPr>
              <a:lstStyle/>
              <a:p>
                <a:r>
                  <a:rPr lang="en-US" sz="3600" b="1" dirty="0">
                    <a:solidFill>
                      <a:schemeClr val="bg1"/>
                    </a:solidFill>
                  </a:rPr>
                  <a:t>Many headwinds brewing</a:t>
                </a:r>
              </a:p>
            </p:txBody>
          </p:sp>
        </p:grpSp>
        <p:sp>
          <p:nvSpPr>
            <p:cNvPr id="30" name="TextBox 29">
              <a:extLst>
                <a:ext uri="{FF2B5EF4-FFF2-40B4-BE49-F238E27FC236}">
                  <a16:creationId xmlns:a16="http://schemas.microsoft.com/office/drawing/2014/main" id="{9CBB3DE5-C7AF-4F17-A98D-47C201CB8576}"/>
                </a:ext>
              </a:extLst>
            </p:cNvPr>
            <p:cNvSpPr txBox="1"/>
            <p:nvPr/>
          </p:nvSpPr>
          <p:spPr>
            <a:xfrm>
              <a:off x="9829800" y="4517986"/>
              <a:ext cx="8458200" cy="143302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Biggest challenge remains supply: new + existing</a:t>
              </a:r>
            </a:p>
            <a:p>
              <a:pPr marL="342900" indent="-342900">
                <a:lnSpc>
                  <a:spcPct val="120000"/>
                </a:lnSpc>
                <a:buFont typeface="Arial" panose="020B0604020202020204" pitchFamily="34" charset="0"/>
                <a:buChar char="•"/>
              </a:pPr>
              <a:r>
                <a:rPr lang="en-US" sz="2500" dirty="0">
                  <a:solidFill>
                    <a:schemeClr val="bg1"/>
                  </a:solidFill>
                </a:rPr>
                <a:t>+ rates, affordability, sustainability, &amp; industry stuff</a:t>
              </a:r>
            </a:p>
            <a:p>
              <a:pPr marL="342900" indent="-342900">
                <a:lnSpc>
                  <a:spcPct val="120000"/>
                </a:lnSpc>
                <a:buFont typeface="Arial" panose="020B0604020202020204" pitchFamily="34" charset="0"/>
                <a:buChar char="•"/>
              </a:pPr>
              <a:endParaRPr lang="en-US" sz="2500" dirty="0">
                <a:solidFill>
                  <a:schemeClr val="bg1"/>
                </a:solidFill>
              </a:endParaRPr>
            </a:p>
          </p:txBody>
        </p:sp>
      </p:grpSp>
    </p:spTree>
    <p:extLst>
      <p:ext uri="{BB962C8B-B14F-4D97-AF65-F5344CB8AC3E}">
        <p14:creationId xmlns:p14="http://schemas.microsoft.com/office/powerpoint/2010/main" val="28609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960C-4231-432A-9214-507EC5C9E504}"/>
              </a:ext>
            </a:extLst>
          </p:cNvPr>
          <p:cNvSpPr>
            <a:spLocks noGrp="1"/>
          </p:cNvSpPr>
          <p:nvPr>
            <p:ph type="title"/>
          </p:nvPr>
        </p:nvSpPr>
        <p:spPr>
          <a:xfrm>
            <a:off x="1358027" y="809738"/>
            <a:ext cx="15024974" cy="715581"/>
          </a:xfrm>
        </p:spPr>
        <p:txBody>
          <a:bodyPr/>
          <a:lstStyle/>
          <a:p>
            <a:r>
              <a:rPr lang="en-US" dirty="0"/>
              <a:t>Number of new housing units off by </a:t>
            </a:r>
            <a:r>
              <a:rPr lang="en-US" dirty="0">
                <a:solidFill>
                  <a:schemeClr val="bg1"/>
                </a:solidFill>
              </a:rPr>
              <a:t>all measures</a:t>
            </a:r>
            <a:r>
              <a:rPr lang="en-US" dirty="0"/>
              <a:t>…</a:t>
            </a:r>
          </a:p>
        </p:txBody>
      </p:sp>
      <p:sp>
        <p:nvSpPr>
          <p:cNvPr id="4" name="Slide Number Placeholder 2">
            <a:extLst>
              <a:ext uri="{FF2B5EF4-FFF2-40B4-BE49-F238E27FC236}">
                <a16:creationId xmlns:a16="http://schemas.microsoft.com/office/drawing/2014/main" id="{B78DE394-041C-40B4-BFD2-00B924E6735A}"/>
              </a:ext>
            </a:extLst>
          </p:cNvPr>
          <p:cNvSpPr>
            <a:spLocks noGrp="1"/>
          </p:cNvSpPr>
          <p:nvPr>
            <p:ph type="sldNum" sz="quarter" idx="10"/>
          </p:nvPr>
        </p:nvSpPr>
        <p:spPr/>
        <p:txBody>
          <a:bodyPr/>
          <a:lstStyle/>
          <a:p>
            <a:pPr defTabSz="1371669">
              <a:defRPr/>
            </a:pPr>
            <a:r>
              <a:rPr lang="en-US" dirty="0">
                <a:solidFill>
                  <a:srgbClr val="6D9BEB"/>
                </a:solidFill>
                <a:latin typeface="Century Gothic" panose="020F0302020204030204"/>
              </a:rPr>
              <a:t>page</a:t>
            </a:r>
          </a:p>
          <a:p>
            <a:pPr defTabSz="1371669">
              <a:defRPr/>
            </a:pPr>
            <a:fld id="{37D409AB-2201-4E18-8A34-C31753AD9B06}" type="slidenum">
              <a:rPr lang="uk-UA">
                <a:solidFill>
                  <a:srgbClr val="6D9BEB"/>
                </a:solidFill>
                <a:latin typeface="Century Gothic" panose="020F0302020204030204"/>
              </a:rPr>
              <a:pPr defTabSz="1371669">
                <a:defRPr/>
              </a:pPr>
              <a:t>20</a:t>
            </a:fld>
            <a:endParaRPr lang="uk-UA" dirty="0">
              <a:solidFill>
                <a:srgbClr val="6D9BEB"/>
              </a:solidFill>
              <a:latin typeface="Century Gothic" panose="020F0302020204030204"/>
            </a:endParaRPr>
          </a:p>
        </p:txBody>
      </p:sp>
      <p:graphicFrame>
        <p:nvGraphicFramePr>
          <p:cNvPr id="5" name="Chart 4">
            <a:extLst>
              <a:ext uri="{FF2B5EF4-FFF2-40B4-BE49-F238E27FC236}">
                <a16:creationId xmlns:a16="http://schemas.microsoft.com/office/drawing/2014/main" id="{BC0AB66B-3D8A-49B1-ABBC-9E6821D558C4}"/>
              </a:ext>
            </a:extLst>
          </p:cNvPr>
          <p:cNvGraphicFramePr/>
          <p:nvPr/>
        </p:nvGraphicFramePr>
        <p:xfrm>
          <a:off x="1143000" y="1714501"/>
          <a:ext cx="16230600" cy="73581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74483C6-5F8E-4658-A355-8CAE2AE7E2BC}"/>
              </a:ext>
            </a:extLst>
          </p:cNvPr>
          <p:cNvSpPr txBox="1"/>
          <p:nvPr/>
        </p:nvSpPr>
        <p:spPr>
          <a:xfrm>
            <a:off x="11644146" y="4000500"/>
            <a:ext cx="5729454" cy="715581"/>
          </a:xfrm>
          <a:prstGeom prst="rect">
            <a:avLst/>
          </a:prstGeom>
          <a:noFill/>
        </p:spPr>
        <p:txBody>
          <a:bodyPr wrap="none" rtlCol="0">
            <a:spAutoFit/>
          </a:bodyPr>
          <a:lstStyle/>
          <a:p>
            <a:r>
              <a:rPr lang="en-US" sz="4050" b="1" dirty="0">
                <a:solidFill>
                  <a:schemeClr val="bg1"/>
                </a:solidFill>
              </a:rPr>
              <a:t>HCD Estimate: </a:t>
            </a:r>
            <a:r>
              <a:rPr lang="en-US" sz="4050" b="1" dirty="0">
                <a:solidFill>
                  <a:schemeClr val="accent3"/>
                </a:solidFill>
              </a:rPr>
              <a:t>180,000</a:t>
            </a:r>
          </a:p>
        </p:txBody>
      </p:sp>
    </p:spTree>
    <p:extLst>
      <p:ext uri="{BB962C8B-B14F-4D97-AF65-F5344CB8AC3E}">
        <p14:creationId xmlns:p14="http://schemas.microsoft.com/office/powerpoint/2010/main" val="334228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0BBF-1FCE-47D6-954F-254F94E08E20}"/>
              </a:ext>
            </a:extLst>
          </p:cNvPr>
          <p:cNvSpPr>
            <a:spLocks noGrp="1"/>
          </p:cNvSpPr>
          <p:nvPr>
            <p:ph type="title"/>
          </p:nvPr>
        </p:nvSpPr>
        <p:spPr>
          <a:xfrm>
            <a:off x="1358026" y="809737"/>
            <a:ext cx="14948774" cy="715581"/>
          </a:xfrm>
        </p:spPr>
        <p:txBody>
          <a:bodyPr/>
          <a:lstStyle/>
          <a:p>
            <a:r>
              <a:rPr lang="en-US" dirty="0">
                <a:solidFill>
                  <a:schemeClr val="bg1"/>
                </a:solidFill>
              </a:rPr>
              <a:t>Story playing out almost identically </a:t>
            </a:r>
            <a:r>
              <a:rPr lang="en-US" dirty="0"/>
              <a:t>here in San Diego</a:t>
            </a:r>
          </a:p>
        </p:txBody>
      </p:sp>
      <p:graphicFrame>
        <p:nvGraphicFramePr>
          <p:cNvPr id="5" name="Chart 4">
            <a:extLst>
              <a:ext uri="{FF2B5EF4-FFF2-40B4-BE49-F238E27FC236}">
                <a16:creationId xmlns:a16="http://schemas.microsoft.com/office/drawing/2014/main" id="{73FCAE8B-6B3C-4DF3-858B-2476BDB22C0C}"/>
              </a:ext>
            </a:extLst>
          </p:cNvPr>
          <p:cNvGraphicFramePr/>
          <p:nvPr>
            <p:extLst>
              <p:ext uri="{D42A27DB-BD31-4B8C-83A1-F6EECF244321}">
                <p14:modId xmlns:p14="http://schemas.microsoft.com/office/powerpoint/2010/main" val="2165433403"/>
              </p:ext>
            </p:extLst>
          </p:nvPr>
        </p:nvGraphicFramePr>
        <p:xfrm>
          <a:off x="685800" y="2095500"/>
          <a:ext cx="16840200" cy="746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53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3A5D-5F9B-43FD-B768-D6A35D558944}"/>
              </a:ext>
            </a:extLst>
          </p:cNvPr>
          <p:cNvSpPr>
            <a:spLocks noGrp="1"/>
          </p:cNvSpPr>
          <p:nvPr>
            <p:ph type="title"/>
          </p:nvPr>
        </p:nvSpPr>
        <p:spPr>
          <a:xfrm>
            <a:off x="1358026" y="809737"/>
            <a:ext cx="14110574" cy="715581"/>
          </a:xfrm>
        </p:spPr>
        <p:txBody>
          <a:bodyPr/>
          <a:lstStyle/>
          <a:p>
            <a:r>
              <a:rPr lang="en-US" dirty="0">
                <a:solidFill>
                  <a:schemeClr val="bg1"/>
                </a:solidFill>
              </a:rPr>
              <a:t>Look familiar? </a:t>
            </a:r>
            <a:r>
              <a:rPr lang="en-US" dirty="0"/>
              <a:t>Again, almost identical story locally</a:t>
            </a:r>
            <a:endParaRPr lang="en-US" dirty="0">
              <a:solidFill>
                <a:schemeClr val="bg1"/>
              </a:solidFill>
            </a:endParaRPr>
          </a:p>
        </p:txBody>
      </p:sp>
      <p:graphicFrame>
        <p:nvGraphicFramePr>
          <p:cNvPr id="7" name="Chart 6">
            <a:extLst>
              <a:ext uri="{FF2B5EF4-FFF2-40B4-BE49-F238E27FC236}">
                <a16:creationId xmlns:a16="http://schemas.microsoft.com/office/drawing/2014/main" id="{22F78D7C-FCA7-4B8B-8770-F90134757061}"/>
              </a:ext>
            </a:extLst>
          </p:cNvPr>
          <p:cNvGraphicFramePr/>
          <p:nvPr>
            <p:extLst>
              <p:ext uri="{D42A27DB-BD31-4B8C-83A1-F6EECF244321}">
                <p14:modId xmlns:p14="http://schemas.microsoft.com/office/powerpoint/2010/main" val="2625302427"/>
              </p:ext>
            </p:extLst>
          </p:nvPr>
        </p:nvGraphicFramePr>
        <p:xfrm>
          <a:off x="0" y="2174240"/>
          <a:ext cx="6248400" cy="812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FBD37C7-C25B-465C-97F8-A0EF16E6D45A}"/>
              </a:ext>
            </a:extLst>
          </p:cNvPr>
          <p:cNvGraphicFramePr/>
          <p:nvPr>
            <p:extLst>
              <p:ext uri="{D42A27DB-BD31-4B8C-83A1-F6EECF244321}">
                <p14:modId xmlns:p14="http://schemas.microsoft.com/office/powerpoint/2010/main" val="206619138"/>
              </p:ext>
            </p:extLst>
          </p:nvPr>
        </p:nvGraphicFramePr>
        <p:xfrm>
          <a:off x="6074803" y="2174240"/>
          <a:ext cx="6498197" cy="8105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7A91DD6-B49C-45EC-9B95-4B22247926B0}"/>
              </a:ext>
            </a:extLst>
          </p:cNvPr>
          <p:cNvGraphicFramePr/>
          <p:nvPr>
            <p:extLst>
              <p:ext uri="{D42A27DB-BD31-4B8C-83A1-F6EECF244321}">
                <p14:modId xmlns:p14="http://schemas.microsoft.com/office/powerpoint/2010/main" val="4290676890"/>
              </p:ext>
            </p:extLst>
          </p:nvPr>
        </p:nvGraphicFramePr>
        <p:xfrm>
          <a:off x="12573000" y="2174240"/>
          <a:ext cx="5715000" cy="8105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13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07E42-CBDD-47B9-98BB-B173DCE21987}"/>
              </a:ext>
            </a:extLst>
          </p:cNvPr>
          <p:cNvPicPr>
            <a:picLocks noChangeAspect="1"/>
          </p:cNvPicPr>
          <p:nvPr/>
        </p:nvPicPr>
        <p:blipFill>
          <a:blip r:embed="rId2"/>
          <a:stretch>
            <a:fillRect/>
          </a:stretch>
        </p:blipFill>
        <p:spPr>
          <a:xfrm>
            <a:off x="0" y="96699"/>
            <a:ext cx="18288000" cy="10093601"/>
          </a:xfrm>
          <a:prstGeom prst="rect">
            <a:avLst/>
          </a:prstGeom>
        </p:spPr>
      </p:pic>
      <p:sp>
        <p:nvSpPr>
          <p:cNvPr id="4" name="Rectangle 3">
            <a:extLst>
              <a:ext uri="{FF2B5EF4-FFF2-40B4-BE49-F238E27FC236}">
                <a16:creationId xmlns:a16="http://schemas.microsoft.com/office/drawing/2014/main" id="{CFC30584-B636-4C3D-8061-474E8F850856}"/>
              </a:ext>
            </a:extLst>
          </p:cNvPr>
          <p:cNvSpPr/>
          <p:nvPr/>
        </p:nvSpPr>
        <p:spPr>
          <a:xfrm>
            <a:off x="76200" y="8343900"/>
            <a:ext cx="124968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8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A6607-4B0C-437F-9FD2-F445D559EF23}"/>
              </a:ext>
            </a:extLst>
          </p:cNvPr>
          <p:cNvPicPr>
            <a:picLocks noChangeAspect="1"/>
          </p:cNvPicPr>
          <p:nvPr/>
        </p:nvPicPr>
        <p:blipFill>
          <a:blip r:embed="rId2"/>
          <a:stretch>
            <a:fillRect/>
          </a:stretch>
        </p:blipFill>
        <p:spPr>
          <a:xfrm>
            <a:off x="0" y="78118"/>
            <a:ext cx="18288000" cy="10130763"/>
          </a:xfrm>
          <a:prstGeom prst="rect">
            <a:avLst/>
          </a:prstGeom>
        </p:spPr>
      </p:pic>
    </p:spTree>
    <p:extLst>
      <p:ext uri="{BB962C8B-B14F-4D97-AF65-F5344CB8AC3E}">
        <p14:creationId xmlns:p14="http://schemas.microsoft.com/office/powerpoint/2010/main" val="47573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1107996"/>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Consequences</a:t>
            </a:r>
            <a:r>
              <a:rPr lang="en-US" sz="6600" b="1" dirty="0">
                <a:solidFill>
                  <a:schemeClr val="accent1"/>
                </a:solidFill>
                <a:ea typeface="Lato Semibold" panose="020F0502020204030203" pitchFamily="34" charset="0"/>
                <a:cs typeface="Lato Semibold" panose="020F0502020204030203" pitchFamily="34" charset="0"/>
              </a:rPr>
              <a:t>?</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1054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268200" y="4846767"/>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498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7CF6-0AF1-4DA0-8DCF-BCE6CFEA121F}"/>
              </a:ext>
            </a:extLst>
          </p:cNvPr>
          <p:cNvSpPr>
            <a:spLocks noGrp="1"/>
          </p:cNvSpPr>
          <p:nvPr>
            <p:ph type="title"/>
          </p:nvPr>
        </p:nvSpPr>
        <p:spPr/>
        <p:txBody>
          <a:bodyPr/>
          <a:lstStyle/>
          <a:p>
            <a:endParaRPr lang="en-US" dirty="0"/>
          </a:p>
        </p:txBody>
      </p:sp>
      <p:graphicFrame>
        <p:nvGraphicFramePr>
          <p:cNvPr id="5" name="Chart 4">
            <a:extLst>
              <a:ext uri="{FF2B5EF4-FFF2-40B4-BE49-F238E27FC236}">
                <a16:creationId xmlns:a16="http://schemas.microsoft.com/office/drawing/2014/main" id="{C8B56C52-6BE3-401B-BC19-C9475CD35D8C}"/>
              </a:ext>
            </a:extLst>
          </p:cNvPr>
          <p:cNvGraphicFramePr/>
          <p:nvPr>
            <p:extLst>
              <p:ext uri="{D42A27DB-BD31-4B8C-83A1-F6EECF244321}">
                <p14:modId xmlns:p14="http://schemas.microsoft.com/office/powerpoint/2010/main" val="2110045882"/>
              </p:ext>
            </p:extLst>
          </p:nvPr>
        </p:nvGraphicFramePr>
        <p:xfrm>
          <a:off x="-604124" y="0"/>
          <a:ext cx="12192000" cy="1028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AB4E8B6-195A-442E-920B-94721093651B}"/>
              </a:ext>
            </a:extLst>
          </p:cNvPr>
          <p:cNvGraphicFramePr/>
          <p:nvPr/>
        </p:nvGraphicFramePr>
        <p:xfrm>
          <a:off x="9753600" y="1714500"/>
          <a:ext cx="8077200" cy="857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9ACFC37-1589-4A09-9EB8-CBB23B397875}"/>
              </a:ext>
            </a:extLst>
          </p:cNvPr>
          <p:cNvSpPr txBox="1"/>
          <p:nvPr/>
        </p:nvSpPr>
        <p:spPr>
          <a:xfrm>
            <a:off x="228600" y="9810750"/>
            <a:ext cx="7772400" cy="400110"/>
          </a:xfrm>
          <a:prstGeom prst="rect">
            <a:avLst/>
          </a:prstGeom>
          <a:noFill/>
        </p:spPr>
        <p:txBody>
          <a:bodyPr wrap="square" rtlCol="0">
            <a:spAutoFit/>
          </a:bodyPr>
          <a:lstStyle/>
          <a:p>
            <a:r>
              <a:rPr lang="en-US" sz="2000" dirty="0">
                <a:solidFill>
                  <a:schemeClr val="bg1"/>
                </a:solidFill>
              </a:rPr>
              <a:t>2021 C.A.R. Consumer Survey, N= 956</a:t>
            </a:r>
          </a:p>
        </p:txBody>
      </p:sp>
      <p:cxnSp>
        <p:nvCxnSpPr>
          <p:cNvPr id="4" name="Straight Arrow Connector 3">
            <a:extLst>
              <a:ext uri="{FF2B5EF4-FFF2-40B4-BE49-F238E27FC236}">
                <a16:creationId xmlns:a16="http://schemas.microsoft.com/office/drawing/2014/main" id="{34EB8D98-E090-47CF-A008-A45654F21A90}"/>
              </a:ext>
            </a:extLst>
          </p:cNvPr>
          <p:cNvCxnSpPr>
            <a:cxnSpLocks/>
          </p:cNvCxnSpPr>
          <p:nvPr/>
        </p:nvCxnSpPr>
        <p:spPr>
          <a:xfrm>
            <a:off x="1981200" y="1866900"/>
            <a:ext cx="457200" cy="1600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574D87-EE22-4D99-BFD3-D2DE0B1FB998}"/>
              </a:ext>
            </a:extLst>
          </p:cNvPr>
          <p:cNvSpPr txBox="1"/>
          <p:nvPr/>
        </p:nvSpPr>
        <p:spPr>
          <a:xfrm>
            <a:off x="831262" y="1329642"/>
            <a:ext cx="2744662" cy="507831"/>
          </a:xfrm>
          <a:prstGeom prst="rect">
            <a:avLst/>
          </a:prstGeom>
          <a:noFill/>
        </p:spPr>
        <p:txBody>
          <a:bodyPr wrap="none" rtlCol="0">
            <a:spAutoFit/>
          </a:bodyPr>
          <a:lstStyle/>
          <a:p>
            <a:r>
              <a:rPr lang="en-US" b="1" dirty="0">
                <a:solidFill>
                  <a:srgbClr val="FF0000"/>
                </a:solidFill>
              </a:rPr>
              <a:t>Bought Sooner!</a:t>
            </a:r>
          </a:p>
        </p:txBody>
      </p:sp>
    </p:spTree>
    <p:extLst>
      <p:ext uri="{BB962C8B-B14F-4D97-AF65-F5344CB8AC3E}">
        <p14:creationId xmlns:p14="http://schemas.microsoft.com/office/powerpoint/2010/main" val="12510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4948774" cy="1338828"/>
          </a:xfrm>
        </p:spPr>
        <p:txBody>
          <a:bodyPr/>
          <a:lstStyle/>
          <a:p>
            <a:r>
              <a:rPr lang="en-US" dirty="0">
                <a:solidFill>
                  <a:schemeClr val="bg1"/>
                </a:solidFill>
              </a:rPr>
              <a:t>Affordability deteriorating </a:t>
            </a:r>
            <a:r>
              <a:rPr lang="en-US" dirty="0"/>
              <a:t>even with lower rates</a:t>
            </a:r>
          </a:p>
        </p:txBody>
      </p:sp>
      <p:sp>
        <p:nvSpPr>
          <p:cNvPr id="12" name="Slide Number Placeholder 2">
            <a:extLst>
              <a:ext uri="{FF2B5EF4-FFF2-40B4-BE49-F238E27FC236}">
                <a16:creationId xmlns:a16="http://schemas.microsoft.com/office/drawing/2014/main" id="{A3965346-47D2-4DD1-9325-A985D09F6957}"/>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27</a:t>
            </a:fld>
            <a:endParaRPr dirty="0"/>
          </a:p>
        </p:txBody>
      </p:sp>
      <p:sp>
        <p:nvSpPr>
          <p:cNvPr id="8" name="Content Placeholder 2"/>
          <p:cNvSpPr>
            <a:spLocks noGrp="1"/>
          </p:cNvSpPr>
          <p:nvPr>
            <p:ph idx="4294967295"/>
          </p:nvPr>
        </p:nvSpPr>
        <p:spPr>
          <a:xfrm>
            <a:off x="762000" y="2222500"/>
            <a:ext cx="16764000" cy="715581"/>
          </a:xfrm>
          <a:prstGeom prst="rect">
            <a:avLst/>
          </a:prstGeom>
        </p:spPr>
        <p:txBody>
          <a:bodyPr/>
          <a:lstStyle/>
          <a:p>
            <a:pPr marL="0" indent="0" algn="ctr">
              <a:buNone/>
            </a:pPr>
            <a:r>
              <a:rPr lang="en-US" sz="3000" b="1" dirty="0">
                <a:solidFill>
                  <a:schemeClr val="bg1"/>
                </a:solidFill>
              </a:rPr>
              <a:t>California: 2006-2021</a:t>
            </a:r>
          </a:p>
          <a:p>
            <a:endParaRPr lang="en-US" sz="3000" b="1" dirty="0">
              <a:solidFill>
                <a:schemeClr val="bg1"/>
              </a:solidFill>
            </a:endParaRPr>
          </a:p>
        </p:txBody>
      </p:sp>
      <p:graphicFrame>
        <p:nvGraphicFramePr>
          <p:cNvPr id="6" name="Chart 5"/>
          <p:cNvGraphicFramePr/>
          <p:nvPr/>
        </p:nvGraphicFramePr>
        <p:xfrm>
          <a:off x="762000" y="2777184"/>
          <a:ext cx="16764000" cy="6188859"/>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2">
            <a:extLst>
              <a:ext uri="{FF2B5EF4-FFF2-40B4-BE49-F238E27FC236}">
                <a16:creationId xmlns:a16="http://schemas.microsoft.com/office/drawing/2014/main" id="{C5791980-07D0-4AAB-AD74-5C6D9090BB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Housing Affordability Index of Traditional Buyers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402900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A65F-3056-4155-99B9-32DD93063EB4}"/>
              </a:ext>
            </a:extLst>
          </p:cNvPr>
          <p:cNvSpPr>
            <a:spLocks noGrp="1"/>
          </p:cNvSpPr>
          <p:nvPr>
            <p:ph type="title"/>
          </p:nvPr>
        </p:nvSpPr>
        <p:spPr>
          <a:xfrm>
            <a:off x="1358026" y="809737"/>
            <a:ext cx="16015574" cy="715581"/>
          </a:xfrm>
        </p:spPr>
        <p:txBody>
          <a:bodyPr/>
          <a:lstStyle/>
          <a:p>
            <a:r>
              <a:rPr lang="en-US" dirty="0"/>
              <a:t>Supply exacerbates </a:t>
            </a:r>
            <a:r>
              <a:rPr lang="en-US" dirty="0">
                <a:solidFill>
                  <a:schemeClr val="bg1"/>
                </a:solidFill>
              </a:rPr>
              <a:t>systemic issues </a:t>
            </a:r>
            <a:r>
              <a:rPr lang="en-US" dirty="0"/>
              <a:t>present elsewhere </a:t>
            </a:r>
          </a:p>
        </p:txBody>
      </p:sp>
      <p:graphicFrame>
        <p:nvGraphicFramePr>
          <p:cNvPr id="3" name="Chart 2">
            <a:extLst>
              <a:ext uri="{FF2B5EF4-FFF2-40B4-BE49-F238E27FC236}">
                <a16:creationId xmlns:a16="http://schemas.microsoft.com/office/drawing/2014/main" id="{ABDA4509-8F8C-41B7-9D20-D71D03A2AABD}"/>
              </a:ext>
            </a:extLst>
          </p:cNvPr>
          <p:cNvGraphicFramePr>
            <a:graphicFrameLocks noGrp="1"/>
          </p:cNvGraphicFramePr>
          <p:nvPr/>
        </p:nvGraphicFramePr>
        <p:xfrm>
          <a:off x="762000" y="1943100"/>
          <a:ext cx="166116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97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625174" cy="715581"/>
          </a:xfrm>
        </p:spPr>
        <p:txBody>
          <a:bodyPr>
            <a:noAutofit/>
          </a:bodyPr>
          <a:lstStyle/>
          <a:p>
            <a:pPr algn="l"/>
            <a:r>
              <a:rPr lang="en-US" dirty="0"/>
              <a:t>The need for housing is </a:t>
            </a:r>
            <a:r>
              <a:rPr lang="en-US" dirty="0">
                <a:solidFill>
                  <a:schemeClr val="bg1"/>
                </a:solidFill>
              </a:rPr>
              <a:t>MORE urgent than ever</a:t>
            </a:r>
            <a:endParaRPr lang="en-US" dirty="0"/>
          </a:p>
        </p:txBody>
      </p:sp>
      <p:sp>
        <p:nvSpPr>
          <p:cNvPr id="7" name="Text Box 7"/>
          <p:cNvSpPr txBox="1">
            <a:spLocks noChangeArrowheads="1"/>
          </p:cNvSpPr>
          <p:nvPr/>
        </p:nvSpPr>
        <p:spPr bwMode="auto">
          <a:xfrm>
            <a:off x="1184960" y="8602550"/>
            <a:ext cx="645116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100" dirty="0">
                <a:latin typeface="+mj-lt"/>
              </a:rPr>
              <a:t>Q. How was the property occupied?</a:t>
            </a:r>
          </a:p>
        </p:txBody>
      </p:sp>
      <p:sp>
        <p:nvSpPr>
          <p:cNvPr id="14" name="TextBox 13">
            <a:extLst>
              <a:ext uri="{FF2B5EF4-FFF2-40B4-BE49-F238E27FC236}">
                <a16:creationId xmlns:a16="http://schemas.microsoft.com/office/drawing/2014/main" id="{E0EA5A0A-C280-4E65-A85F-231B533E690C}"/>
              </a:ext>
            </a:extLst>
          </p:cNvPr>
          <p:cNvSpPr txBox="1"/>
          <p:nvPr/>
        </p:nvSpPr>
        <p:spPr>
          <a:xfrm rot="20261483">
            <a:off x="12966120" y="3473563"/>
            <a:ext cx="691215" cy="415498"/>
          </a:xfrm>
          <a:prstGeom prst="rect">
            <a:avLst/>
          </a:prstGeom>
          <a:noFill/>
        </p:spPr>
        <p:txBody>
          <a:bodyPr wrap="none" rtlCol="0">
            <a:spAutoFit/>
          </a:bodyPr>
          <a:lstStyle/>
          <a:p>
            <a:r>
              <a:rPr lang="en-US" sz="2100" dirty="0">
                <a:latin typeface="+mj-lt"/>
              </a:rPr>
              <a:t>19%</a:t>
            </a:r>
          </a:p>
        </p:txBody>
      </p:sp>
      <p:sp>
        <p:nvSpPr>
          <p:cNvPr id="16" name="Slide Number Placeholder 2">
            <a:extLst>
              <a:ext uri="{FF2B5EF4-FFF2-40B4-BE49-F238E27FC236}">
                <a16:creationId xmlns:a16="http://schemas.microsoft.com/office/drawing/2014/main" id="{B4AE2061-1E7B-42C0-BF1D-966647A71C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2020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graphicFrame>
        <p:nvGraphicFramePr>
          <p:cNvPr id="6" name="Chart 5">
            <a:extLst>
              <a:ext uri="{FF2B5EF4-FFF2-40B4-BE49-F238E27FC236}">
                <a16:creationId xmlns:a16="http://schemas.microsoft.com/office/drawing/2014/main" id="{2B573803-5AC3-4C00-BAEE-6331B7E792CD}"/>
              </a:ext>
            </a:extLst>
          </p:cNvPr>
          <p:cNvGraphicFramePr/>
          <p:nvPr/>
        </p:nvGraphicFramePr>
        <p:xfrm>
          <a:off x="533400" y="2095500"/>
          <a:ext cx="8382000" cy="71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9477F43-593C-405F-A09A-AF63C3F60E45}"/>
              </a:ext>
            </a:extLst>
          </p:cNvPr>
          <p:cNvGraphicFramePr/>
          <p:nvPr/>
        </p:nvGraphicFramePr>
        <p:xfrm>
          <a:off x="9372602" y="2095500"/>
          <a:ext cx="7730438" cy="711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119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Let’s Talk About</a:t>
            </a:r>
          </a:p>
          <a:p>
            <a:pPr algn="ctr"/>
            <a:r>
              <a:rPr lang="en-US" sz="6600" b="1" dirty="0">
                <a:solidFill>
                  <a:schemeClr val="bg1"/>
                </a:solidFill>
                <a:ea typeface="Lato Semibold" panose="020F0502020204030203" pitchFamily="34" charset="0"/>
                <a:cs typeface="Lato Semibold" panose="020F0502020204030203" pitchFamily="34" charset="0"/>
              </a:rPr>
              <a:t>That Economic Tide</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953000" y="341873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801600" y="58624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241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6472774" cy="715581"/>
          </a:xfrm>
        </p:spPr>
        <p:txBody>
          <a:bodyPr/>
          <a:lstStyle/>
          <a:p>
            <a:r>
              <a:rPr lang="en-US" dirty="0"/>
              <a:t>Rates have been </a:t>
            </a:r>
            <a:r>
              <a:rPr lang="en-US" dirty="0">
                <a:solidFill>
                  <a:schemeClr val="bg1"/>
                </a:solidFill>
              </a:rPr>
              <a:t>rising recently</a:t>
            </a:r>
          </a:p>
        </p:txBody>
      </p:sp>
      <p:graphicFrame>
        <p:nvGraphicFramePr>
          <p:cNvPr id="4" name="Chart 3">
            <a:extLst>
              <a:ext uri="{FF2B5EF4-FFF2-40B4-BE49-F238E27FC236}">
                <a16:creationId xmlns:a16="http://schemas.microsoft.com/office/drawing/2014/main" id="{7F1B3898-F2A2-441E-90AF-3422C0DF3688}"/>
              </a:ext>
            </a:extLst>
          </p:cNvPr>
          <p:cNvGraphicFramePr>
            <a:graphicFrameLocks/>
          </p:cNvGraphicFramePr>
          <p:nvPr>
            <p:extLst>
              <p:ext uri="{D42A27DB-BD31-4B8C-83A1-F6EECF244321}">
                <p14:modId xmlns:p14="http://schemas.microsoft.com/office/powerpoint/2010/main" val="2209742406"/>
              </p:ext>
            </p:extLst>
          </p:nvPr>
        </p:nvGraphicFramePr>
        <p:xfrm>
          <a:off x="907613" y="2247900"/>
          <a:ext cx="16472774" cy="7232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372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6472774" cy="715581"/>
          </a:xfrm>
        </p:spPr>
        <p:txBody>
          <a:bodyPr/>
          <a:lstStyle/>
          <a:p>
            <a:r>
              <a:rPr lang="en-US" dirty="0"/>
              <a:t>And even </a:t>
            </a:r>
            <a:r>
              <a:rPr lang="en-US" dirty="0">
                <a:solidFill>
                  <a:schemeClr val="bg1"/>
                </a:solidFill>
              </a:rPr>
              <a:t>small changes in rates have a big impact</a:t>
            </a:r>
          </a:p>
        </p:txBody>
      </p:sp>
      <p:graphicFrame>
        <p:nvGraphicFramePr>
          <p:cNvPr id="6" name="Chart 5">
            <a:extLst>
              <a:ext uri="{FF2B5EF4-FFF2-40B4-BE49-F238E27FC236}">
                <a16:creationId xmlns:a16="http://schemas.microsoft.com/office/drawing/2014/main" id="{707702D2-BF96-4B1E-82A3-0D238C15F80E}"/>
              </a:ext>
            </a:extLst>
          </p:cNvPr>
          <p:cNvGraphicFramePr/>
          <p:nvPr>
            <p:extLst>
              <p:ext uri="{D42A27DB-BD31-4B8C-83A1-F6EECF244321}">
                <p14:modId xmlns:p14="http://schemas.microsoft.com/office/powerpoint/2010/main" val="2476268915"/>
              </p:ext>
            </p:extLst>
          </p:nvPr>
        </p:nvGraphicFramePr>
        <p:xfrm>
          <a:off x="533400" y="2019299"/>
          <a:ext cx="17221200" cy="7457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238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Time to Get</a:t>
            </a:r>
          </a:p>
          <a:p>
            <a:pPr algn="ctr"/>
            <a:r>
              <a:rPr lang="en-US" sz="6600" b="1"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Serious on Supply</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105400" y="3739333"/>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2877800" y="5849275"/>
            <a:ext cx="645695" cy="712108"/>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9499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548974" cy="1338828"/>
          </a:xfrm>
        </p:spPr>
        <p:txBody>
          <a:bodyPr/>
          <a:lstStyle/>
          <a:p>
            <a:r>
              <a:rPr lang="en-US" dirty="0">
                <a:solidFill>
                  <a:schemeClr val="bg1"/>
                </a:solidFill>
              </a:rPr>
              <a:t>Stabilizing </a:t>
            </a:r>
            <a:r>
              <a:rPr lang="en-US" b="0" u="sng" dirty="0">
                <a:solidFill>
                  <a:schemeClr val="bg1"/>
                </a:solidFill>
              </a:rPr>
              <a:t>above</a:t>
            </a:r>
            <a:r>
              <a:rPr lang="en-US" dirty="0">
                <a:solidFill>
                  <a:schemeClr val="bg1"/>
                </a:solidFill>
              </a:rPr>
              <a:t> pre-crisis levels, </a:t>
            </a:r>
            <a:r>
              <a:rPr lang="en-US" dirty="0"/>
              <a:t>just not 15-year highs…</a:t>
            </a:r>
          </a:p>
        </p:txBody>
      </p:sp>
      <p:sp>
        <p:nvSpPr>
          <p:cNvPr id="11" name="Slide Number Placeholder 2">
            <a:extLst>
              <a:ext uri="{FF2B5EF4-FFF2-40B4-BE49-F238E27FC236}">
                <a16:creationId xmlns:a16="http://schemas.microsoft.com/office/drawing/2014/main" id="{D1D12C24-3AAB-4C9F-9F9F-5E662D53D60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33</a:t>
            </a:fld>
            <a:endParaRPr dirty="0"/>
          </a:p>
        </p:txBody>
      </p:sp>
      <p:sp>
        <p:nvSpPr>
          <p:cNvPr id="3" name="Content Placeholder 2"/>
          <p:cNvSpPr>
            <a:spLocks noGrp="1"/>
          </p:cNvSpPr>
          <p:nvPr>
            <p:ph idx="4294967295"/>
          </p:nvPr>
        </p:nvSpPr>
        <p:spPr>
          <a:xfrm>
            <a:off x="1060370" y="2552700"/>
            <a:ext cx="17130712" cy="646113"/>
          </a:xfrm>
          <a:prstGeom prst="rect">
            <a:avLst/>
          </a:prstGeom>
        </p:spPr>
        <p:txBody>
          <a:bodyPr>
            <a:normAutofit/>
          </a:bodyPr>
          <a:lstStyle/>
          <a:p>
            <a:pPr marL="0" indent="0" algn="ctr">
              <a:buNone/>
            </a:pPr>
            <a:r>
              <a:rPr lang="en-US" sz="3000" b="1" dirty="0">
                <a:solidFill>
                  <a:schemeClr val="bg1"/>
                </a:solidFill>
              </a:rPr>
              <a:t>California, November 2021 Sales: </a:t>
            </a:r>
            <a:r>
              <a:rPr lang="en-US" sz="3000" b="1" dirty="0">
                <a:solidFill>
                  <a:schemeClr val="accent1"/>
                </a:solidFill>
              </a:rPr>
              <a:t>454,450 Units</a:t>
            </a:r>
            <a:r>
              <a:rPr lang="en-US" sz="3000" b="1" dirty="0">
                <a:solidFill>
                  <a:schemeClr val="bg1"/>
                </a:solidFill>
              </a:rPr>
              <a:t>, +10.6% YTD, -10.7% YTY, +4.7% MTM</a:t>
            </a:r>
          </a:p>
          <a:p>
            <a:pPr algn="ctr"/>
            <a:endParaRPr lang="en-US" sz="3000" b="1" dirty="0">
              <a:solidFill>
                <a:schemeClr val="bg1"/>
              </a:solidFill>
            </a:endParaRPr>
          </a:p>
        </p:txBody>
      </p:sp>
      <p:graphicFrame>
        <p:nvGraphicFramePr>
          <p:cNvPr id="4" name="Chart 3"/>
          <p:cNvGraphicFramePr/>
          <p:nvPr>
            <p:extLst>
              <p:ext uri="{D42A27DB-BD31-4B8C-83A1-F6EECF244321}">
                <p14:modId xmlns:p14="http://schemas.microsoft.com/office/powerpoint/2010/main" val="4182445152"/>
              </p:ext>
            </p:extLst>
          </p:nvPr>
        </p:nvGraphicFramePr>
        <p:xfrm>
          <a:off x="498078" y="2900484"/>
          <a:ext cx="17130711" cy="6326087"/>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a:extLst>
              <a:ext uri="{FF2B5EF4-FFF2-40B4-BE49-F238E27FC236}">
                <a16:creationId xmlns:a16="http://schemas.microsoft.com/office/drawing/2014/main" id="{A9398D40-FB4D-4BA6-A467-D5FC3D5EE42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cxnSp>
        <p:nvCxnSpPr>
          <p:cNvPr id="7" name="Straight Connector 6">
            <a:extLst>
              <a:ext uri="{FF2B5EF4-FFF2-40B4-BE49-F238E27FC236}">
                <a16:creationId xmlns:a16="http://schemas.microsoft.com/office/drawing/2014/main" id="{392B0A36-A300-4153-A486-6C760E84E263}"/>
              </a:ext>
            </a:extLst>
          </p:cNvPr>
          <p:cNvCxnSpPr>
            <a:cxnSpLocks/>
          </p:cNvCxnSpPr>
          <p:nvPr/>
        </p:nvCxnSpPr>
        <p:spPr>
          <a:xfrm>
            <a:off x="2209800" y="4914900"/>
            <a:ext cx="151638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94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Californi</a:t>
            </a:r>
            <a:r>
              <a:rPr lang="en-US" dirty="0"/>
              <a:t>a </a:t>
            </a:r>
            <a:r>
              <a:rPr lang="en-US" sz="4500" b="1" dirty="0"/>
              <a:t>economic outlook</a:t>
            </a:r>
          </a:p>
        </p:txBody>
      </p:sp>
      <p:sp>
        <p:nvSpPr>
          <p:cNvPr id="5"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prstClr val="white"/>
                </a:solidFill>
                <a:latin typeface="Century Gothic" panose="020B0502020202020204" pitchFamily="34" charset="0"/>
              </a:rPr>
              <a:t>SERIES: U.S. Economic Outlook</a:t>
            </a:r>
          </a:p>
          <a:p>
            <a:pPr>
              <a:defRPr/>
            </a:pPr>
            <a:r>
              <a:rPr lang="en-US" sz="1800" dirty="0">
                <a:solidFill>
                  <a:prstClr val="white"/>
                </a:solidFill>
                <a:latin typeface="Century Gothic" panose="020B0502020202020204" pitchFamily="34" charset="0"/>
              </a:rPr>
              <a:t>SOURCE:  CALIFORNIA ASSOCIATION OF REALTORS® </a:t>
            </a:r>
          </a:p>
        </p:txBody>
      </p:sp>
      <p:sp>
        <p:nvSpPr>
          <p:cNvPr id="6" name="Slide Number Placeholder 2">
            <a:extLst>
              <a:ext uri="{FF2B5EF4-FFF2-40B4-BE49-F238E27FC236}">
                <a16:creationId xmlns:a16="http://schemas.microsoft.com/office/drawing/2014/main" id="{7D222BB3-6E03-443D-80B0-B1AD1FA940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34</a:t>
            </a:fld>
            <a:endParaRPr dirty="0"/>
          </a:p>
        </p:txBody>
      </p:sp>
      <p:graphicFrame>
        <p:nvGraphicFramePr>
          <p:cNvPr id="7" name="Table 6">
            <a:extLst>
              <a:ext uri="{FF2B5EF4-FFF2-40B4-BE49-F238E27FC236}">
                <a16:creationId xmlns:a16="http://schemas.microsoft.com/office/drawing/2014/main" id="{604DF708-B13A-4A03-AE53-BC63931391D1}"/>
              </a:ext>
            </a:extLst>
          </p:cNvPr>
          <p:cNvGraphicFramePr>
            <a:graphicFrameLocks noGrp="1"/>
          </p:cNvGraphicFramePr>
          <p:nvPr/>
        </p:nvGraphicFramePr>
        <p:xfrm>
          <a:off x="1358026" y="2476500"/>
          <a:ext cx="15558373" cy="5181600"/>
        </p:xfrm>
        <a:graphic>
          <a:graphicData uri="http://schemas.openxmlformats.org/drawingml/2006/table">
            <a:tbl>
              <a:tblPr firstRow="1" bandRow="1">
                <a:tableStyleId>{5C22544A-7EE6-4342-B048-85BDC9FD1C3A}</a:tableStyleId>
              </a:tblPr>
              <a:tblGrid>
                <a:gridCol w="5409570">
                  <a:extLst>
                    <a:ext uri="{9D8B030D-6E8A-4147-A177-3AD203B41FA5}">
                      <a16:colId xmlns:a16="http://schemas.microsoft.com/office/drawing/2014/main" val="3976965759"/>
                    </a:ext>
                  </a:extLst>
                </a:gridCol>
                <a:gridCol w="1449829">
                  <a:extLst>
                    <a:ext uri="{9D8B030D-6E8A-4147-A177-3AD203B41FA5}">
                      <a16:colId xmlns:a16="http://schemas.microsoft.com/office/drawing/2014/main" val="3724716251"/>
                    </a:ext>
                  </a:extLst>
                </a:gridCol>
                <a:gridCol w="1449829">
                  <a:extLst>
                    <a:ext uri="{9D8B030D-6E8A-4147-A177-3AD203B41FA5}">
                      <a16:colId xmlns:a16="http://schemas.microsoft.com/office/drawing/2014/main" val="2948368369"/>
                    </a:ext>
                  </a:extLst>
                </a:gridCol>
                <a:gridCol w="1449829">
                  <a:extLst>
                    <a:ext uri="{9D8B030D-6E8A-4147-A177-3AD203B41FA5}">
                      <a16:colId xmlns:a16="http://schemas.microsoft.com/office/drawing/2014/main" val="786140171"/>
                    </a:ext>
                  </a:extLst>
                </a:gridCol>
                <a:gridCol w="1449829">
                  <a:extLst>
                    <a:ext uri="{9D8B030D-6E8A-4147-A177-3AD203B41FA5}">
                      <a16:colId xmlns:a16="http://schemas.microsoft.com/office/drawing/2014/main" val="1013595023"/>
                    </a:ext>
                  </a:extLst>
                </a:gridCol>
                <a:gridCol w="1449829">
                  <a:extLst>
                    <a:ext uri="{9D8B030D-6E8A-4147-A177-3AD203B41FA5}">
                      <a16:colId xmlns:a16="http://schemas.microsoft.com/office/drawing/2014/main" val="4050635015"/>
                    </a:ext>
                  </a:extLst>
                </a:gridCol>
                <a:gridCol w="1449829">
                  <a:extLst>
                    <a:ext uri="{9D8B030D-6E8A-4147-A177-3AD203B41FA5}">
                      <a16:colId xmlns:a16="http://schemas.microsoft.com/office/drawing/2014/main" val="2301814809"/>
                    </a:ext>
                  </a:extLst>
                </a:gridCol>
                <a:gridCol w="1449829">
                  <a:extLst>
                    <a:ext uri="{9D8B030D-6E8A-4147-A177-3AD203B41FA5}">
                      <a16:colId xmlns:a16="http://schemas.microsoft.com/office/drawing/2014/main" val="1386245161"/>
                    </a:ext>
                  </a:extLst>
                </a:gridCol>
              </a:tblGrid>
              <a:tr h="1033488">
                <a:tc>
                  <a:txBody>
                    <a:bodyPr/>
                    <a:lstStyle/>
                    <a:p>
                      <a:pPr algn="l" fontAlgn="ctr"/>
                      <a:r>
                        <a:rPr lang="en-US" sz="2400" u="none" strike="noStrike" dirty="0">
                          <a:effectLst/>
                        </a:rPr>
                        <a:t> </a:t>
                      </a:r>
                      <a:endParaRPr lang="en-US" sz="2400" b="1" i="0" u="none" strike="noStrike" dirty="0">
                        <a:solidFill>
                          <a:srgbClr val="FFFFFF"/>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2016</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2017</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2018</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2019</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2020</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2021p</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2022f</a:t>
                      </a:r>
                      <a:endParaRPr lang="en-US" sz="2400" b="1" i="0" u="none" strike="noStrike" dirty="0">
                        <a:solidFill>
                          <a:schemeClr val="bg1"/>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524469527"/>
                  </a:ext>
                </a:extLst>
              </a:tr>
              <a:tr h="1033488">
                <a:tc>
                  <a:txBody>
                    <a:bodyPr/>
                    <a:lstStyle/>
                    <a:p>
                      <a:pPr algn="l" fontAlgn="b"/>
                      <a:r>
                        <a:rPr lang="en-US" sz="2400" u="none" strike="noStrike" dirty="0">
                          <a:effectLst/>
                        </a:rPr>
                        <a:t>Nonfarm Job Growth</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1.5%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-6.9%</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4.6%</a:t>
                      </a:r>
                      <a:endParaRPr lang="en-US" sz="2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19677671"/>
                  </a:ext>
                </a:extLst>
              </a:tr>
              <a:tr h="1040568">
                <a:tc>
                  <a:txBody>
                    <a:bodyPr/>
                    <a:lstStyle/>
                    <a:p>
                      <a:pPr algn="l" fontAlgn="b"/>
                      <a:r>
                        <a:rPr lang="en-US" sz="2400" u="none" strike="noStrike" dirty="0">
                          <a:effectLst/>
                        </a:rPr>
                        <a:t>Unemployment</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5.5%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4.8%</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10.3%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7.8%</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5.8%</a:t>
                      </a:r>
                      <a:endParaRPr lang="en-US" sz="2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34337953"/>
                  </a:ext>
                </a:extLst>
              </a:tr>
              <a:tr h="1040568">
                <a:tc>
                  <a:txBody>
                    <a:bodyPr/>
                    <a:lstStyle/>
                    <a:p>
                      <a:pPr algn="l" fontAlgn="b"/>
                      <a:r>
                        <a:rPr lang="en-US" sz="2400" u="none" strike="noStrike" dirty="0">
                          <a:effectLst/>
                        </a:rPr>
                        <a:t>CA Population (Million)</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39.4</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39.6</a:t>
                      </a:r>
                      <a:endParaRPr lang="en-US" sz="24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39.6</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16198542"/>
                  </a:ext>
                </a:extLst>
              </a:tr>
              <a:tr h="1033488">
                <a:tc>
                  <a:txBody>
                    <a:bodyPr/>
                    <a:lstStyle/>
                    <a:p>
                      <a:pPr algn="l" fontAlgn="b"/>
                      <a:r>
                        <a:rPr lang="en-US" sz="2400" u="none" strike="noStrike" dirty="0">
                          <a:effectLst/>
                        </a:rPr>
                        <a:t>Population</a:t>
                      </a:r>
                      <a:r>
                        <a:rPr lang="en-US" sz="2400" u="none" strike="noStrike" baseline="0" dirty="0">
                          <a:effectLst/>
                        </a:rPr>
                        <a:t> Growth</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0.6%</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0.4%</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0.2%</a:t>
                      </a:r>
                      <a:endParaRPr lang="en-US" sz="24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0.1%</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0.0%</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0.1%</a:t>
                      </a:r>
                      <a:endParaRPr lang="en-US" sz="2400" b="0" i="0" u="none" strike="noStrike" dirty="0">
                        <a:solidFill>
                          <a:schemeClr val="bg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217234252"/>
                  </a:ext>
                </a:extLst>
              </a:tr>
            </a:tbl>
          </a:graphicData>
        </a:graphic>
      </p:graphicFrame>
    </p:spTree>
    <p:extLst>
      <p:ext uri="{BB962C8B-B14F-4D97-AF65-F5344CB8AC3E}">
        <p14:creationId xmlns:p14="http://schemas.microsoft.com/office/powerpoint/2010/main" val="287832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6" y="809737"/>
            <a:ext cx="13653374" cy="715581"/>
          </a:xfrm>
        </p:spPr>
        <p:txBody>
          <a:bodyPr/>
          <a:lstStyle/>
          <a:p>
            <a:r>
              <a:rPr lang="en-US" sz="4500" b="1" dirty="0"/>
              <a:t>California housing market outlook</a:t>
            </a:r>
            <a:endParaRPr lang="en-US" sz="4500" b="1" dirty="0">
              <a:solidFill>
                <a:schemeClr val="bg1"/>
              </a:solidFill>
            </a:endParaRPr>
          </a:p>
        </p:txBody>
      </p:sp>
      <p:graphicFrame>
        <p:nvGraphicFramePr>
          <p:cNvPr id="4" name="Content Placeholder 3"/>
          <p:cNvGraphicFramePr>
            <a:graphicFrameLocks noGrp="1"/>
          </p:cNvGraphicFramePr>
          <p:nvPr>
            <p:ph idx="4294967295"/>
          </p:nvPr>
        </p:nvGraphicFramePr>
        <p:xfrm>
          <a:off x="1358026" y="2409812"/>
          <a:ext cx="15405973" cy="6094180"/>
        </p:xfrm>
        <a:graphic>
          <a:graphicData uri="http://schemas.openxmlformats.org/drawingml/2006/table">
            <a:tbl>
              <a:tblPr firstRow="1" bandRow="1">
                <a:tableStyleId>{5C22544A-7EE6-4342-B048-85BDC9FD1C3A}</a:tableStyleId>
              </a:tblPr>
              <a:tblGrid>
                <a:gridCol w="4239405">
                  <a:extLst>
                    <a:ext uri="{9D8B030D-6E8A-4147-A177-3AD203B41FA5}">
                      <a16:colId xmlns:a16="http://schemas.microsoft.com/office/drawing/2014/main" val="20000"/>
                    </a:ext>
                  </a:extLst>
                </a:gridCol>
                <a:gridCol w="1395821">
                  <a:extLst>
                    <a:ext uri="{9D8B030D-6E8A-4147-A177-3AD203B41FA5}">
                      <a16:colId xmlns:a16="http://schemas.microsoft.com/office/drawing/2014/main" val="20003"/>
                    </a:ext>
                  </a:extLst>
                </a:gridCol>
                <a:gridCol w="1395821">
                  <a:extLst>
                    <a:ext uri="{9D8B030D-6E8A-4147-A177-3AD203B41FA5}">
                      <a16:colId xmlns:a16="http://schemas.microsoft.com/office/drawing/2014/main" val="20004"/>
                    </a:ext>
                  </a:extLst>
                </a:gridCol>
                <a:gridCol w="1395821">
                  <a:extLst>
                    <a:ext uri="{9D8B030D-6E8A-4147-A177-3AD203B41FA5}">
                      <a16:colId xmlns:a16="http://schemas.microsoft.com/office/drawing/2014/main" val="20005"/>
                    </a:ext>
                  </a:extLst>
                </a:gridCol>
                <a:gridCol w="1395821">
                  <a:extLst>
                    <a:ext uri="{9D8B030D-6E8A-4147-A177-3AD203B41FA5}">
                      <a16:colId xmlns:a16="http://schemas.microsoft.com/office/drawing/2014/main" val="20006"/>
                    </a:ext>
                  </a:extLst>
                </a:gridCol>
                <a:gridCol w="1395821">
                  <a:extLst>
                    <a:ext uri="{9D8B030D-6E8A-4147-A177-3AD203B41FA5}">
                      <a16:colId xmlns:a16="http://schemas.microsoft.com/office/drawing/2014/main" val="20008"/>
                    </a:ext>
                  </a:extLst>
                </a:gridCol>
                <a:gridCol w="1395821">
                  <a:extLst>
                    <a:ext uri="{9D8B030D-6E8A-4147-A177-3AD203B41FA5}">
                      <a16:colId xmlns:a16="http://schemas.microsoft.com/office/drawing/2014/main" val="2305059283"/>
                    </a:ext>
                  </a:extLst>
                </a:gridCol>
                <a:gridCol w="1395821">
                  <a:extLst>
                    <a:ext uri="{9D8B030D-6E8A-4147-A177-3AD203B41FA5}">
                      <a16:colId xmlns:a16="http://schemas.microsoft.com/office/drawing/2014/main" val="2343676403"/>
                    </a:ext>
                  </a:extLst>
                </a:gridCol>
                <a:gridCol w="1395821">
                  <a:extLst>
                    <a:ext uri="{9D8B030D-6E8A-4147-A177-3AD203B41FA5}">
                      <a16:colId xmlns:a16="http://schemas.microsoft.com/office/drawing/2014/main" val="2779368734"/>
                    </a:ext>
                  </a:extLst>
                </a:gridCol>
              </a:tblGrid>
              <a:tr h="1063695">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dirty="0">
                          <a:effectLst/>
                        </a:rPr>
                        <a:t>2015</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2016</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2017</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2018</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2019</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2021p</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2022f</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793358">
                <a:tc>
                  <a:txBody>
                    <a:bodyPr/>
                    <a:lstStyle/>
                    <a:p>
                      <a:pPr algn="l" fontAlgn="ctr"/>
                      <a:r>
                        <a:rPr lang="en-US" sz="2400" u="none" strike="noStrike" dirty="0">
                          <a:effectLst/>
                        </a:rPr>
                        <a:t>SFH Resales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409.4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417.7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424.9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402.6</a:t>
                      </a:r>
                    </a:p>
                  </a:txBody>
                  <a:tcPr marL="14288" marR="14288" marT="14288" marB="0" anchor="ctr"/>
                </a:tc>
                <a:tc>
                  <a:txBody>
                    <a:bodyPr/>
                    <a:lstStyle/>
                    <a:p>
                      <a:pPr algn="ctr" fontAlgn="ctr"/>
                      <a:r>
                        <a:rPr lang="en-US" sz="2400" u="none" strike="noStrike" dirty="0">
                          <a:solidFill>
                            <a:schemeClr val="tx1">
                              <a:lumMod val="50000"/>
                            </a:schemeClr>
                          </a:solidFill>
                          <a:effectLst/>
                        </a:rPr>
                        <a:t>398.0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411.9</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439.8</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416.8</a:t>
                      </a:r>
                    </a:p>
                  </a:txBody>
                  <a:tcPr marL="14288" marR="14288" marT="14288" marB="0" anchor="ctr"/>
                </a:tc>
                <a:extLst>
                  <a:ext uri="{0D108BD9-81ED-4DB2-BD59-A6C34878D82A}">
                    <a16:rowId xmlns:a16="http://schemas.microsoft.com/office/drawing/2014/main" val="10001"/>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3.5%</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6.8%</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-5.2%</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2"/>
                  </a:ext>
                </a:extLst>
              </a:tr>
              <a:tr h="793358">
                <a:tc>
                  <a:txBody>
                    <a:bodyPr/>
                    <a:lstStyle/>
                    <a:p>
                      <a:pPr algn="l" fontAlgn="ctr"/>
                      <a:r>
                        <a:rPr lang="en-US" sz="2400" u="none" strike="noStrike" dirty="0">
                          <a:effectLst/>
                        </a:rPr>
                        <a:t>Median Price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$476.3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$502.3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$537.9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$569.5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$592.4</a:t>
                      </a:r>
                    </a:p>
                  </a:txBody>
                  <a:tcPr marL="14288" marR="14288" marT="14288" marB="0" anchor="ctr"/>
                </a:tc>
                <a:tc>
                  <a:txBody>
                    <a:bodyPr/>
                    <a:lstStyle/>
                    <a:p>
                      <a:pPr algn="ctr" fontAlgn="ctr"/>
                      <a:r>
                        <a:rPr lang="en-US" sz="2400" u="none" strike="noStrike" dirty="0">
                          <a:solidFill>
                            <a:schemeClr val="tx2">
                              <a:lumMod val="50000"/>
                            </a:schemeClr>
                          </a:solidFill>
                          <a:effectLst/>
                        </a:rPr>
                        <a:t>$659.4</a:t>
                      </a:r>
                    </a:p>
                  </a:txBody>
                  <a:tcPr marL="14288" marR="14288" marT="14288" marB="0" anchor="ctr"/>
                </a:tc>
                <a:tc>
                  <a:txBody>
                    <a:bodyPr/>
                    <a:lstStyle/>
                    <a:p>
                      <a:pPr algn="ctr" fontAlgn="ctr"/>
                      <a:r>
                        <a:rPr lang="en-US" sz="2400" u="none" strike="noStrike" dirty="0">
                          <a:solidFill>
                            <a:schemeClr val="bg1"/>
                          </a:solidFill>
                          <a:effectLst/>
                        </a:rPr>
                        <a:t>$793.1</a:t>
                      </a:r>
                    </a:p>
                  </a:txBody>
                  <a:tcPr marL="14288" marR="14288" marT="14288" marB="0" anchor="ctr"/>
                </a:tc>
                <a:tc>
                  <a:txBody>
                    <a:bodyPr/>
                    <a:lstStyle/>
                    <a:p>
                      <a:pPr algn="ctr" fontAlgn="ctr"/>
                      <a:r>
                        <a:rPr lang="en-US" sz="2400" u="none" strike="noStrike" dirty="0">
                          <a:solidFill>
                            <a:schemeClr val="bg1"/>
                          </a:solidFill>
                          <a:effectLst/>
                        </a:rPr>
                        <a:t>$834.4</a:t>
                      </a:r>
                    </a:p>
                  </a:txBody>
                  <a:tcPr marL="14288" marR="14288" marT="14288" marB="0" anchor="ctr"/>
                </a:tc>
                <a:extLst>
                  <a:ext uri="{0D108BD9-81ED-4DB2-BD59-A6C34878D82A}">
                    <a16:rowId xmlns:a16="http://schemas.microsoft.com/office/drawing/2014/main" val="10003"/>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solidFill>
                            <a:schemeClr val="tx1">
                              <a:lumMod val="50000"/>
                            </a:schemeClr>
                          </a:solidFill>
                          <a:effectLst/>
                        </a:rPr>
                        <a:t>6.6%</a:t>
                      </a:r>
                      <a:endParaRPr lang="en-US" sz="2400" b="0" i="0" u="none" strike="noStrike">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11.3%</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20.3%</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5.2%</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4"/>
                  </a:ext>
                </a:extLst>
              </a:tr>
              <a:tr h="1063695">
                <a:tc>
                  <a:txBody>
                    <a:bodyPr/>
                    <a:lstStyle/>
                    <a:p>
                      <a:pPr algn="l" fontAlgn="ctr"/>
                      <a:r>
                        <a:rPr lang="en-US" sz="2400" u="none" strike="noStrike" dirty="0">
                          <a:effectLst/>
                        </a:rPr>
                        <a:t>Housing Affordability Index</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28%</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32%</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26%</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23%</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5"/>
                  </a:ext>
                </a:extLst>
              </a:tr>
              <a:tr h="793358">
                <a:tc>
                  <a:txBody>
                    <a:bodyPr/>
                    <a:lstStyle/>
                    <a:p>
                      <a:pPr algn="l" fontAlgn="ctr"/>
                      <a:r>
                        <a:rPr lang="en-US" sz="2400" u="none" strike="noStrike" dirty="0">
                          <a:effectLst/>
                        </a:rPr>
                        <a:t>30-Yr FRM</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3.6%</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3.1%</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3.0%</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3.5%</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bl>
          </a:graphicData>
        </a:graphic>
      </p:graphicFrame>
      <p:sp>
        <p:nvSpPr>
          <p:cNvPr id="10"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CA Housing Market Outlook</a:t>
            </a:r>
          </a:p>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5"/>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35</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6773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4303-4B11-4B23-BDAF-920D82F161C9}"/>
              </a:ext>
            </a:extLst>
          </p:cNvPr>
          <p:cNvSpPr>
            <a:spLocks noGrp="1"/>
          </p:cNvSpPr>
          <p:nvPr>
            <p:ph type="title"/>
          </p:nvPr>
        </p:nvSpPr>
        <p:spPr>
          <a:xfrm>
            <a:off x="1358026" y="809737"/>
            <a:ext cx="16625174" cy="715581"/>
          </a:xfrm>
        </p:spPr>
        <p:txBody>
          <a:bodyPr/>
          <a:lstStyle/>
          <a:p>
            <a:r>
              <a:rPr lang="en-US" dirty="0"/>
              <a:t>Many disparate </a:t>
            </a:r>
            <a:r>
              <a:rPr lang="en-US" dirty="0">
                <a:solidFill>
                  <a:schemeClr val="bg1"/>
                </a:solidFill>
              </a:rPr>
              <a:t>external forces converging…</a:t>
            </a:r>
            <a:endParaRPr lang="en-US" dirty="0"/>
          </a:p>
        </p:txBody>
      </p:sp>
      <p:sp>
        <p:nvSpPr>
          <p:cNvPr id="3" name="TextBox 2">
            <a:extLst>
              <a:ext uri="{FF2B5EF4-FFF2-40B4-BE49-F238E27FC236}">
                <a16:creationId xmlns:a16="http://schemas.microsoft.com/office/drawing/2014/main" id="{C0599B2B-7971-405B-90D4-CBAB464CBF07}"/>
              </a:ext>
            </a:extLst>
          </p:cNvPr>
          <p:cNvSpPr txBox="1"/>
          <p:nvPr/>
        </p:nvSpPr>
        <p:spPr>
          <a:xfrm>
            <a:off x="1212413" y="2431942"/>
            <a:ext cx="8458200" cy="6524863"/>
          </a:xfrm>
          <a:prstGeom prst="rect">
            <a:avLst/>
          </a:prstGeom>
          <a:noFill/>
        </p:spPr>
        <p:txBody>
          <a:bodyPr wrap="square" rtlCol="0">
            <a:spAutoFit/>
          </a:bodyPr>
          <a:lstStyle/>
          <a:p>
            <a:pPr>
              <a:spcAft>
                <a:spcPts val="1200"/>
              </a:spcAft>
            </a:pPr>
            <a:r>
              <a:rPr lang="en-US" sz="3600" b="1" dirty="0">
                <a:solidFill>
                  <a:schemeClr val="bg1"/>
                </a:solidFill>
              </a:rPr>
              <a:t>The Good News</a:t>
            </a:r>
          </a:p>
          <a:p>
            <a:pPr marL="1143000" lvl="1" indent="-457200">
              <a:spcAft>
                <a:spcPts val="2400"/>
              </a:spcAft>
              <a:buFont typeface="Arial" panose="020B0604020202020204" pitchFamily="34" charset="0"/>
              <a:buChar char="•"/>
            </a:pPr>
            <a:r>
              <a:rPr lang="en-US" sz="3600" dirty="0">
                <a:solidFill>
                  <a:schemeClr val="bg1"/>
                </a:solidFill>
              </a:rPr>
              <a:t>The econ. tide is rising</a:t>
            </a:r>
          </a:p>
          <a:p>
            <a:pPr marL="1143000" lvl="1" indent="-457200">
              <a:spcAft>
                <a:spcPts val="2400"/>
              </a:spcAft>
              <a:buFont typeface="Arial" panose="020B0604020202020204" pitchFamily="34" charset="0"/>
              <a:buChar char="•"/>
            </a:pPr>
            <a:r>
              <a:rPr lang="en-US" sz="3600" dirty="0">
                <a:solidFill>
                  <a:schemeClr val="bg1"/>
                </a:solidFill>
              </a:rPr>
              <a:t>Buyers want to buy (a lot)</a:t>
            </a:r>
          </a:p>
          <a:p>
            <a:pPr marL="1143000" lvl="1" indent="-457200">
              <a:spcAft>
                <a:spcPts val="2400"/>
              </a:spcAft>
              <a:buFont typeface="Arial" panose="020B0604020202020204" pitchFamily="34" charset="0"/>
              <a:buChar char="•"/>
            </a:pPr>
            <a:r>
              <a:rPr lang="en-US" sz="3600" dirty="0">
                <a:solidFill>
                  <a:schemeClr val="bg1"/>
                </a:solidFill>
              </a:rPr>
              <a:t>Need us more than ever</a:t>
            </a:r>
          </a:p>
          <a:p>
            <a:pPr marL="1143000" lvl="1" indent="-457200">
              <a:spcAft>
                <a:spcPts val="2400"/>
              </a:spcAft>
              <a:buFont typeface="Arial" panose="020B0604020202020204" pitchFamily="34" charset="0"/>
              <a:buChar char="•"/>
            </a:pPr>
            <a:r>
              <a:rPr lang="en-US" sz="3600" dirty="0">
                <a:solidFill>
                  <a:schemeClr val="bg1"/>
                </a:solidFill>
              </a:rPr>
              <a:t>Market still attractive for sellers</a:t>
            </a:r>
          </a:p>
          <a:p>
            <a:pPr marL="1143000" lvl="1" indent="-457200">
              <a:spcAft>
                <a:spcPts val="2400"/>
              </a:spcAft>
              <a:buFont typeface="Arial" panose="020B0604020202020204" pitchFamily="34" charset="0"/>
              <a:buChar char="•"/>
            </a:pPr>
            <a:r>
              <a:rPr lang="en-US" sz="3600" dirty="0">
                <a:solidFill>
                  <a:schemeClr val="bg1"/>
                </a:solidFill>
              </a:rPr>
              <a:t>Rates will be favorable</a:t>
            </a:r>
          </a:p>
          <a:p>
            <a:pPr marL="1143000" lvl="1" indent="-457200">
              <a:spcAft>
                <a:spcPts val="2400"/>
              </a:spcAft>
              <a:buFont typeface="Arial" panose="020B0604020202020204" pitchFamily="34" charset="0"/>
              <a:buChar char="•"/>
            </a:pPr>
            <a:r>
              <a:rPr lang="en-US" sz="3600" dirty="0">
                <a:solidFill>
                  <a:schemeClr val="bg1"/>
                </a:solidFill>
              </a:rPr>
              <a:t>Sales will stay solid next year</a:t>
            </a:r>
          </a:p>
          <a:p>
            <a:pPr marL="1143000" lvl="1" indent="-457200">
              <a:spcAft>
                <a:spcPts val="2400"/>
              </a:spcAft>
              <a:buFont typeface="Arial" panose="020B0604020202020204" pitchFamily="34" charset="0"/>
              <a:buChar char="•"/>
            </a:pPr>
            <a:r>
              <a:rPr lang="en-US" sz="3600" dirty="0">
                <a:solidFill>
                  <a:schemeClr val="bg1"/>
                </a:solidFill>
              </a:rPr>
              <a:t>Home prices will keep rising</a:t>
            </a:r>
          </a:p>
        </p:txBody>
      </p:sp>
      <p:sp>
        <p:nvSpPr>
          <p:cNvPr id="5" name="TextBox 4">
            <a:extLst>
              <a:ext uri="{FF2B5EF4-FFF2-40B4-BE49-F238E27FC236}">
                <a16:creationId xmlns:a16="http://schemas.microsoft.com/office/drawing/2014/main" id="{F468847E-0C49-4EB0-81E4-3FA75F8ED6B3}"/>
              </a:ext>
            </a:extLst>
          </p:cNvPr>
          <p:cNvSpPr txBox="1"/>
          <p:nvPr/>
        </p:nvSpPr>
        <p:spPr>
          <a:xfrm>
            <a:off x="9906000" y="2431942"/>
            <a:ext cx="8077200" cy="6524863"/>
          </a:xfrm>
          <a:prstGeom prst="rect">
            <a:avLst/>
          </a:prstGeom>
          <a:noFill/>
        </p:spPr>
        <p:txBody>
          <a:bodyPr wrap="square">
            <a:spAutoFit/>
          </a:bodyPr>
          <a:lstStyle/>
          <a:p>
            <a:pPr>
              <a:spcAft>
                <a:spcPts val="1200"/>
              </a:spcAft>
            </a:pPr>
            <a:r>
              <a:rPr lang="en-US" sz="3600" b="1" dirty="0">
                <a:solidFill>
                  <a:schemeClr val="bg1"/>
                </a:solidFill>
              </a:rPr>
              <a:t>The Bad News</a:t>
            </a:r>
          </a:p>
          <a:p>
            <a:pPr marL="457200" indent="-457200">
              <a:spcAft>
                <a:spcPts val="2400"/>
              </a:spcAft>
              <a:buFont typeface="Arial" panose="020B0604020202020204" pitchFamily="34" charset="0"/>
              <a:buChar char="•"/>
            </a:pPr>
            <a:r>
              <a:rPr lang="en-US" sz="3600" dirty="0">
                <a:solidFill>
                  <a:schemeClr val="bg1"/>
                </a:solidFill>
              </a:rPr>
              <a:t>We still don’t build enough</a:t>
            </a:r>
          </a:p>
          <a:p>
            <a:pPr marL="457200" indent="-457200">
              <a:spcAft>
                <a:spcPts val="2400"/>
              </a:spcAft>
              <a:buFont typeface="Arial" panose="020B0604020202020204" pitchFamily="34" charset="0"/>
              <a:buChar char="•"/>
            </a:pPr>
            <a:r>
              <a:rPr lang="en-US" sz="3600" dirty="0">
                <a:solidFill>
                  <a:schemeClr val="bg1"/>
                </a:solidFill>
              </a:rPr>
              <a:t>COVID made problems worse</a:t>
            </a:r>
          </a:p>
          <a:p>
            <a:pPr marL="457200" indent="-457200">
              <a:spcAft>
                <a:spcPts val="2400"/>
              </a:spcAft>
              <a:buFont typeface="Arial" panose="020B0604020202020204" pitchFamily="34" charset="0"/>
              <a:buChar char="•"/>
            </a:pPr>
            <a:r>
              <a:rPr lang="en-US" sz="3600" dirty="0">
                <a:solidFill>
                  <a:schemeClr val="bg1"/>
                </a:solidFill>
              </a:rPr>
              <a:t>Big challenges for FTBs/ownership</a:t>
            </a:r>
          </a:p>
          <a:p>
            <a:pPr marL="457200" indent="-457200">
              <a:spcAft>
                <a:spcPts val="2400"/>
              </a:spcAft>
              <a:buFont typeface="Arial" panose="020B0604020202020204" pitchFamily="34" charset="0"/>
              <a:buChar char="•"/>
            </a:pPr>
            <a:r>
              <a:rPr lang="en-US" sz="3600" dirty="0">
                <a:solidFill>
                  <a:schemeClr val="bg1"/>
                </a:solidFill>
              </a:rPr>
              <a:t>Small rate changes hurt a lot</a:t>
            </a:r>
          </a:p>
          <a:p>
            <a:pPr marL="457200" indent="-457200">
              <a:spcAft>
                <a:spcPts val="2400"/>
              </a:spcAft>
              <a:buFont typeface="Arial" panose="020B0604020202020204" pitchFamily="34" charset="0"/>
              <a:buChar char="•"/>
            </a:pPr>
            <a:r>
              <a:rPr lang="en-US" sz="3600" dirty="0">
                <a:solidFill>
                  <a:schemeClr val="bg1"/>
                </a:solidFill>
              </a:rPr>
              <a:t>Big challenges for the economy</a:t>
            </a:r>
          </a:p>
          <a:p>
            <a:pPr marL="457200" indent="-457200">
              <a:spcAft>
                <a:spcPts val="2400"/>
              </a:spcAft>
              <a:buFont typeface="Arial" panose="020B0604020202020204" pitchFamily="34" charset="0"/>
              <a:buChar char="•"/>
            </a:pPr>
            <a:r>
              <a:rPr lang="en-US" sz="3600" dirty="0">
                <a:solidFill>
                  <a:schemeClr val="bg1"/>
                </a:solidFill>
              </a:rPr>
              <a:t>Need “all of the above” solution</a:t>
            </a:r>
          </a:p>
          <a:p>
            <a:pPr marL="457200" indent="-457200">
              <a:spcAft>
                <a:spcPts val="2400"/>
              </a:spcAft>
              <a:buFont typeface="Arial" panose="020B0604020202020204" pitchFamily="34" charset="0"/>
              <a:buChar char="•"/>
            </a:pPr>
            <a:r>
              <a:rPr lang="en-US" sz="3600" dirty="0">
                <a:solidFill>
                  <a:schemeClr val="bg1"/>
                </a:solidFill>
              </a:rPr>
              <a:t>Rising tide lifting </a:t>
            </a:r>
            <a:r>
              <a:rPr lang="en-US" sz="3600" i="1" dirty="0">
                <a:solidFill>
                  <a:schemeClr val="bg1"/>
                </a:solidFill>
              </a:rPr>
              <a:t>some</a:t>
            </a:r>
            <a:r>
              <a:rPr lang="en-US" sz="3600" dirty="0">
                <a:solidFill>
                  <a:schemeClr val="bg1"/>
                </a:solidFill>
              </a:rPr>
              <a:t> boats</a:t>
            </a:r>
            <a:endParaRPr lang="en-US" sz="3600" dirty="0"/>
          </a:p>
        </p:txBody>
      </p:sp>
    </p:spTree>
    <p:extLst>
      <p:ext uri="{BB962C8B-B14F-4D97-AF65-F5344CB8AC3E}">
        <p14:creationId xmlns:p14="http://schemas.microsoft.com/office/powerpoint/2010/main" val="20216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156325" y="6218536"/>
            <a:ext cx="6001964" cy="1754326"/>
          </a:xfrm>
          <a:prstGeom prst="rect">
            <a:avLst/>
          </a:prstGeom>
          <a:noFill/>
        </p:spPr>
        <p:txBody>
          <a:bodyPr wrap="none" rtlCol="0">
            <a:spAutoFit/>
          </a:bodyPr>
          <a:lstStyle/>
          <a:p>
            <a:pPr algn="ctr"/>
            <a:r>
              <a:rPr lang="en-US" dirty="0">
                <a:solidFill>
                  <a:schemeClr val="accent1"/>
                </a:solidFill>
              </a:rPr>
              <a:t>This presentation can be found on </a:t>
            </a:r>
          </a:p>
          <a:p>
            <a:pPr algn="ctr"/>
            <a:r>
              <a:rPr lang="en-US" dirty="0">
                <a:solidFill>
                  <a:schemeClr val="accent1"/>
                </a:solidFill>
              </a:rPr>
              <a:t>www.car.org/marketdata</a:t>
            </a:r>
          </a:p>
          <a:p>
            <a:pPr algn="ctr"/>
            <a:r>
              <a:rPr lang="en-US" dirty="0">
                <a:solidFill>
                  <a:schemeClr val="accent1"/>
                </a:solidFill>
              </a:rPr>
              <a:t> Speeches &amp; Presentations</a:t>
            </a:r>
          </a:p>
          <a:p>
            <a:pPr algn="ctr"/>
            <a:r>
              <a:rPr lang="en-US" dirty="0">
                <a:solidFill>
                  <a:schemeClr val="accent1"/>
                </a:solidFill>
              </a:rPr>
              <a:t>jordanl@car.org</a:t>
            </a:r>
          </a:p>
        </p:txBody>
      </p:sp>
    </p:spTree>
    <p:extLst>
      <p:ext uri="{BB962C8B-B14F-4D97-AF65-F5344CB8AC3E}">
        <p14:creationId xmlns:p14="http://schemas.microsoft.com/office/powerpoint/2010/main" val="69434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C02-ED1D-4B60-A0A6-C9C909FA3B47}"/>
              </a:ext>
            </a:extLst>
          </p:cNvPr>
          <p:cNvSpPr>
            <a:spLocks noGrp="1"/>
          </p:cNvSpPr>
          <p:nvPr>
            <p:ph type="title"/>
          </p:nvPr>
        </p:nvSpPr>
        <p:spPr>
          <a:xfrm>
            <a:off x="1358026" y="809737"/>
            <a:ext cx="16777574" cy="715581"/>
          </a:xfrm>
        </p:spPr>
        <p:txBody>
          <a:bodyPr/>
          <a:lstStyle/>
          <a:p>
            <a:r>
              <a:rPr lang="en-US" dirty="0">
                <a:solidFill>
                  <a:schemeClr val="bg1"/>
                </a:solidFill>
              </a:rPr>
              <a:t>COVID is the wildcard </a:t>
            </a:r>
            <a:r>
              <a:rPr lang="en-US" dirty="0"/>
              <a:t>that we didn’t predict well last year…</a:t>
            </a:r>
          </a:p>
        </p:txBody>
      </p:sp>
      <p:graphicFrame>
        <p:nvGraphicFramePr>
          <p:cNvPr id="5" name="Chart 4">
            <a:extLst>
              <a:ext uri="{FF2B5EF4-FFF2-40B4-BE49-F238E27FC236}">
                <a16:creationId xmlns:a16="http://schemas.microsoft.com/office/drawing/2014/main" id="{8B2EEFAB-6301-437D-9844-E17444CC8CE6}"/>
              </a:ext>
            </a:extLst>
          </p:cNvPr>
          <p:cNvGraphicFramePr>
            <a:graphicFrameLocks/>
          </p:cNvGraphicFramePr>
          <p:nvPr>
            <p:extLst>
              <p:ext uri="{D42A27DB-BD31-4B8C-83A1-F6EECF244321}">
                <p14:modId xmlns:p14="http://schemas.microsoft.com/office/powerpoint/2010/main" val="1718172889"/>
              </p:ext>
            </p:extLst>
          </p:nvPr>
        </p:nvGraphicFramePr>
        <p:xfrm>
          <a:off x="748426" y="1866900"/>
          <a:ext cx="16777574" cy="800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66347F54-2612-4CAA-992F-D17AC1331407}"/>
              </a:ext>
            </a:extLst>
          </p:cNvPr>
          <p:cNvSpPr/>
          <p:nvPr/>
        </p:nvSpPr>
        <p:spPr>
          <a:xfrm>
            <a:off x="7239000" y="2781300"/>
            <a:ext cx="1295400" cy="7086600"/>
          </a:xfrm>
          <a:prstGeom prst="rect">
            <a:avLst/>
          </a:prstGeom>
          <a:solidFill>
            <a:schemeClr val="tx2">
              <a:lumMod val="5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AF7A-2BD2-4F95-BD76-814E92B060C6}"/>
              </a:ext>
            </a:extLst>
          </p:cNvPr>
          <p:cNvSpPr>
            <a:spLocks noGrp="1"/>
          </p:cNvSpPr>
          <p:nvPr>
            <p:ph type="title"/>
          </p:nvPr>
        </p:nvSpPr>
        <p:spPr>
          <a:xfrm>
            <a:off x="1358026" y="809737"/>
            <a:ext cx="14796374" cy="715581"/>
          </a:xfrm>
        </p:spPr>
        <p:txBody>
          <a:bodyPr/>
          <a:lstStyle/>
          <a:p>
            <a:r>
              <a:rPr lang="en-US" dirty="0"/>
              <a:t>California continues to make </a:t>
            </a:r>
            <a:r>
              <a:rPr lang="en-US" dirty="0">
                <a:solidFill>
                  <a:schemeClr val="bg1"/>
                </a:solidFill>
              </a:rPr>
              <a:t>economic progress</a:t>
            </a:r>
          </a:p>
        </p:txBody>
      </p:sp>
      <p:graphicFrame>
        <p:nvGraphicFramePr>
          <p:cNvPr id="5" name="Chart 4">
            <a:extLst>
              <a:ext uri="{FF2B5EF4-FFF2-40B4-BE49-F238E27FC236}">
                <a16:creationId xmlns:a16="http://schemas.microsoft.com/office/drawing/2014/main" id="{1225B064-0F6C-4A2B-8EA5-A0F99876C83D}"/>
              </a:ext>
            </a:extLst>
          </p:cNvPr>
          <p:cNvGraphicFramePr/>
          <p:nvPr>
            <p:extLst>
              <p:ext uri="{D42A27DB-BD31-4B8C-83A1-F6EECF244321}">
                <p14:modId xmlns:p14="http://schemas.microsoft.com/office/powerpoint/2010/main" val="720260968"/>
              </p:ext>
            </p:extLst>
          </p:nvPr>
        </p:nvGraphicFramePr>
        <p:xfrm>
          <a:off x="762000" y="1866900"/>
          <a:ext cx="16764000" cy="80010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D2130B01-3A8D-4C32-9C68-C13D0CA29B69}"/>
              </a:ext>
            </a:extLst>
          </p:cNvPr>
          <p:cNvGrpSpPr/>
          <p:nvPr/>
        </p:nvGrpSpPr>
        <p:grpSpPr>
          <a:xfrm>
            <a:off x="4191000" y="4076700"/>
            <a:ext cx="1524000" cy="3429000"/>
            <a:chOff x="4191000" y="4076700"/>
            <a:chExt cx="1524000" cy="3429000"/>
          </a:xfrm>
        </p:grpSpPr>
        <p:sp>
          <p:nvSpPr>
            <p:cNvPr id="6" name="Right Brace 5">
              <a:extLst>
                <a:ext uri="{FF2B5EF4-FFF2-40B4-BE49-F238E27FC236}">
                  <a16:creationId xmlns:a16="http://schemas.microsoft.com/office/drawing/2014/main" id="{A7B11A12-808C-4B5A-BD4A-6A9BD1F37492}"/>
                </a:ext>
              </a:extLst>
            </p:cNvPr>
            <p:cNvSpPr/>
            <p:nvPr/>
          </p:nvSpPr>
          <p:spPr>
            <a:xfrm>
              <a:off x="4191000" y="4076700"/>
              <a:ext cx="533400" cy="342900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A2FA3EB-4AA6-423A-AA8A-D311CE504DAE}"/>
                </a:ext>
              </a:extLst>
            </p:cNvPr>
            <p:cNvSpPr txBox="1"/>
            <p:nvPr/>
          </p:nvSpPr>
          <p:spPr>
            <a:xfrm>
              <a:off x="4724400" y="5537284"/>
              <a:ext cx="990600" cy="507831"/>
            </a:xfrm>
            <a:prstGeom prst="rect">
              <a:avLst/>
            </a:prstGeom>
            <a:noFill/>
          </p:spPr>
          <p:txBody>
            <a:bodyPr wrap="square" rtlCol="0">
              <a:spAutoFit/>
            </a:bodyPr>
            <a:lstStyle/>
            <a:p>
              <a:r>
                <a:rPr lang="en-US" dirty="0">
                  <a:solidFill>
                    <a:srgbClr val="FF0000"/>
                  </a:solidFill>
                </a:rPr>
                <a:t>2.7m</a:t>
              </a:r>
            </a:p>
          </p:txBody>
        </p:sp>
      </p:grpSp>
      <p:grpSp>
        <p:nvGrpSpPr>
          <p:cNvPr id="11" name="Group 10">
            <a:extLst>
              <a:ext uri="{FF2B5EF4-FFF2-40B4-BE49-F238E27FC236}">
                <a16:creationId xmlns:a16="http://schemas.microsoft.com/office/drawing/2014/main" id="{C05EECDF-43D2-4880-A2C9-55D386FC2158}"/>
              </a:ext>
            </a:extLst>
          </p:cNvPr>
          <p:cNvGrpSpPr/>
          <p:nvPr/>
        </p:nvGrpSpPr>
        <p:grpSpPr>
          <a:xfrm>
            <a:off x="15468600" y="4076700"/>
            <a:ext cx="1524000" cy="1066800"/>
            <a:chOff x="15817850" y="4076700"/>
            <a:chExt cx="1174750" cy="1143000"/>
          </a:xfrm>
        </p:grpSpPr>
        <p:sp>
          <p:nvSpPr>
            <p:cNvPr id="9" name="Left Brace 8">
              <a:extLst>
                <a:ext uri="{FF2B5EF4-FFF2-40B4-BE49-F238E27FC236}">
                  <a16:creationId xmlns:a16="http://schemas.microsoft.com/office/drawing/2014/main" id="{0ED4FC39-BAC0-4CDE-A805-0AA797A2C88C}"/>
                </a:ext>
              </a:extLst>
            </p:cNvPr>
            <p:cNvSpPr/>
            <p:nvPr/>
          </p:nvSpPr>
          <p:spPr>
            <a:xfrm>
              <a:off x="16687800" y="4076700"/>
              <a:ext cx="304800" cy="1143000"/>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1">
              <a:extLst>
                <a:ext uri="{FF2B5EF4-FFF2-40B4-BE49-F238E27FC236}">
                  <a16:creationId xmlns:a16="http://schemas.microsoft.com/office/drawing/2014/main" id="{192A1CED-9797-4FE1-92BA-340D3152434B}"/>
                </a:ext>
              </a:extLst>
            </p:cNvPr>
            <p:cNvSpPr txBox="1"/>
            <p:nvPr/>
          </p:nvSpPr>
          <p:spPr>
            <a:xfrm>
              <a:off x="15817850" y="4343400"/>
              <a:ext cx="90805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dirty="0">
                  <a:solidFill>
                    <a:srgbClr val="00B050"/>
                  </a:solidFill>
                </a:rPr>
                <a:t>~825K</a:t>
              </a:r>
            </a:p>
          </p:txBody>
        </p:sp>
      </p:grpSp>
      <p:grpSp>
        <p:nvGrpSpPr>
          <p:cNvPr id="14" name="Group 13">
            <a:extLst>
              <a:ext uri="{FF2B5EF4-FFF2-40B4-BE49-F238E27FC236}">
                <a16:creationId xmlns:a16="http://schemas.microsoft.com/office/drawing/2014/main" id="{9F9B92CA-A51C-4C67-A3D1-6844C52CDACE}"/>
              </a:ext>
            </a:extLst>
          </p:cNvPr>
          <p:cNvGrpSpPr/>
          <p:nvPr/>
        </p:nvGrpSpPr>
        <p:grpSpPr>
          <a:xfrm>
            <a:off x="16992600" y="3390900"/>
            <a:ext cx="1409419" cy="685800"/>
            <a:chOff x="16992600" y="3390900"/>
            <a:chExt cx="1409419" cy="685800"/>
          </a:xfrm>
        </p:grpSpPr>
        <p:sp>
          <p:nvSpPr>
            <p:cNvPr id="12" name="Right Brace 11">
              <a:extLst>
                <a:ext uri="{FF2B5EF4-FFF2-40B4-BE49-F238E27FC236}">
                  <a16:creationId xmlns:a16="http://schemas.microsoft.com/office/drawing/2014/main" id="{7C7B1F90-4C53-4A9E-987C-E5F61520BDB4}"/>
                </a:ext>
              </a:extLst>
            </p:cNvPr>
            <p:cNvSpPr/>
            <p:nvPr/>
          </p:nvSpPr>
          <p:spPr>
            <a:xfrm>
              <a:off x="16992600" y="3390900"/>
              <a:ext cx="228600" cy="685800"/>
            </a:xfrm>
            <a:prstGeom prst="rightBrace">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4DAFF46-12B9-4662-BF2A-86AF50DDD675}"/>
                </a:ext>
              </a:extLst>
            </p:cNvPr>
            <p:cNvSpPr txBox="1"/>
            <p:nvPr/>
          </p:nvSpPr>
          <p:spPr>
            <a:xfrm>
              <a:off x="17213711" y="3479884"/>
              <a:ext cx="1188308" cy="507831"/>
            </a:xfrm>
            <a:prstGeom prst="rect">
              <a:avLst/>
            </a:prstGeom>
            <a:noFill/>
          </p:spPr>
          <p:txBody>
            <a:bodyPr wrap="square" rtlCol="0">
              <a:spAutoFit/>
            </a:bodyPr>
            <a:lstStyle/>
            <a:p>
              <a:r>
                <a:rPr lang="en-US" dirty="0">
                  <a:solidFill>
                    <a:schemeClr val="accent5"/>
                  </a:solidFill>
                </a:rPr>
                <a:t>~575K</a:t>
              </a:r>
            </a:p>
          </p:txBody>
        </p:sp>
      </p:grpSp>
    </p:spTree>
    <p:extLst>
      <p:ext uri="{BB962C8B-B14F-4D97-AF65-F5344CB8AC3E}">
        <p14:creationId xmlns:p14="http://schemas.microsoft.com/office/powerpoint/2010/main" val="151977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A67D4FE-88DF-44B0-9667-783F30DE7B3D}"/>
              </a:ext>
            </a:extLst>
          </p:cNvPr>
          <p:cNvGraphicFramePr/>
          <p:nvPr/>
        </p:nvGraphicFramePr>
        <p:xfrm>
          <a:off x="685800" y="1866900"/>
          <a:ext cx="16611600" cy="734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F0C991-0F50-4BC5-ACAD-4CC18C9FB488}"/>
              </a:ext>
            </a:extLst>
          </p:cNvPr>
          <p:cNvGraphicFramePr/>
          <p:nvPr/>
        </p:nvGraphicFramePr>
        <p:xfrm>
          <a:off x="687977" y="1866900"/>
          <a:ext cx="16611600" cy="734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F507EA1-EF4B-4D6D-B79F-16153CA4C792}"/>
              </a:ext>
            </a:extLst>
          </p:cNvPr>
          <p:cNvSpPr>
            <a:spLocks noGrp="1"/>
          </p:cNvSpPr>
          <p:nvPr>
            <p:ph type="title"/>
          </p:nvPr>
        </p:nvSpPr>
        <p:spPr>
          <a:xfrm>
            <a:off x="1358026" y="809737"/>
            <a:ext cx="16929974" cy="715581"/>
          </a:xfrm>
        </p:spPr>
        <p:txBody>
          <a:bodyPr/>
          <a:lstStyle/>
          <a:p>
            <a:r>
              <a:rPr lang="en-US" dirty="0"/>
              <a:t>A tale of two economies: </a:t>
            </a:r>
            <a:r>
              <a:rPr lang="en-US" dirty="0">
                <a:solidFill>
                  <a:schemeClr val="bg1"/>
                </a:solidFill>
              </a:rPr>
              <a:t>best AND worst of times</a:t>
            </a:r>
          </a:p>
        </p:txBody>
      </p:sp>
    </p:spTree>
    <p:extLst>
      <p:ext uri="{BB962C8B-B14F-4D97-AF65-F5344CB8AC3E}">
        <p14:creationId xmlns:p14="http://schemas.microsoft.com/office/powerpoint/2010/main" val="29882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A67D4FE-88DF-44B0-9667-783F30DE7B3D}"/>
              </a:ext>
            </a:extLst>
          </p:cNvPr>
          <p:cNvGraphicFramePr/>
          <p:nvPr/>
        </p:nvGraphicFramePr>
        <p:xfrm>
          <a:off x="685800" y="1866900"/>
          <a:ext cx="16611600" cy="734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F0C991-0F50-4BC5-ACAD-4CC18C9FB488}"/>
              </a:ext>
            </a:extLst>
          </p:cNvPr>
          <p:cNvGraphicFramePr/>
          <p:nvPr>
            <p:extLst>
              <p:ext uri="{D42A27DB-BD31-4B8C-83A1-F6EECF244321}">
                <p14:modId xmlns:p14="http://schemas.microsoft.com/office/powerpoint/2010/main" val="2691979283"/>
              </p:ext>
            </p:extLst>
          </p:nvPr>
        </p:nvGraphicFramePr>
        <p:xfrm>
          <a:off x="687977" y="1866900"/>
          <a:ext cx="16611600" cy="734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F507EA1-EF4B-4D6D-B79F-16153CA4C792}"/>
              </a:ext>
            </a:extLst>
          </p:cNvPr>
          <p:cNvSpPr>
            <a:spLocks noGrp="1"/>
          </p:cNvSpPr>
          <p:nvPr>
            <p:ph type="title"/>
          </p:nvPr>
        </p:nvSpPr>
        <p:spPr>
          <a:xfrm>
            <a:off x="1358026" y="809737"/>
            <a:ext cx="16929974" cy="715581"/>
          </a:xfrm>
        </p:spPr>
        <p:txBody>
          <a:bodyPr/>
          <a:lstStyle/>
          <a:p>
            <a:r>
              <a:rPr lang="en-US" dirty="0"/>
              <a:t>Broad-based recovery—</a:t>
            </a:r>
            <a:r>
              <a:rPr lang="en-US" dirty="0">
                <a:solidFill>
                  <a:schemeClr val="bg1"/>
                </a:solidFill>
              </a:rPr>
              <a:t>especially leisure areas</a:t>
            </a:r>
          </a:p>
        </p:txBody>
      </p:sp>
    </p:spTree>
    <p:extLst>
      <p:ext uri="{BB962C8B-B14F-4D97-AF65-F5344CB8AC3E}">
        <p14:creationId xmlns:p14="http://schemas.microsoft.com/office/powerpoint/2010/main" val="10350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200-9CD5-47DA-93DF-3B4BA20F6FF5}"/>
              </a:ext>
            </a:extLst>
          </p:cNvPr>
          <p:cNvSpPr>
            <a:spLocks noGrp="1"/>
          </p:cNvSpPr>
          <p:nvPr>
            <p:ph type="title"/>
          </p:nvPr>
        </p:nvSpPr>
        <p:spPr>
          <a:xfrm>
            <a:off x="1358026" y="809737"/>
            <a:ext cx="15939374" cy="715581"/>
          </a:xfrm>
        </p:spPr>
        <p:txBody>
          <a:bodyPr/>
          <a:lstStyle/>
          <a:p>
            <a:r>
              <a:rPr lang="en-US" dirty="0"/>
              <a:t>2021 was the </a:t>
            </a:r>
            <a:r>
              <a:rPr lang="en-US" dirty="0">
                <a:solidFill>
                  <a:schemeClr val="bg1"/>
                </a:solidFill>
              </a:rPr>
              <a:t>best year for home sales in a decade</a:t>
            </a:r>
          </a:p>
        </p:txBody>
      </p:sp>
      <p:graphicFrame>
        <p:nvGraphicFramePr>
          <p:cNvPr id="5" name="Chart 4">
            <a:extLst>
              <a:ext uri="{FF2B5EF4-FFF2-40B4-BE49-F238E27FC236}">
                <a16:creationId xmlns:a16="http://schemas.microsoft.com/office/drawing/2014/main" id="{99EEB782-0D1D-4CE4-B9BF-8515A2C3A15F}"/>
              </a:ext>
            </a:extLst>
          </p:cNvPr>
          <p:cNvGraphicFramePr/>
          <p:nvPr>
            <p:extLst>
              <p:ext uri="{D42A27DB-BD31-4B8C-83A1-F6EECF244321}">
                <p14:modId xmlns:p14="http://schemas.microsoft.com/office/powerpoint/2010/main" val="3218556138"/>
              </p:ext>
            </p:extLst>
          </p:nvPr>
        </p:nvGraphicFramePr>
        <p:xfrm>
          <a:off x="762000" y="2095500"/>
          <a:ext cx="16764000" cy="716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55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Initial Signs of</a:t>
            </a:r>
          </a:p>
          <a:p>
            <a:pPr algn="ctr"/>
            <a:r>
              <a:rPr lang="en-US" sz="6600" b="1" dirty="0">
                <a:solidFill>
                  <a:schemeClr val="accent1"/>
                </a:solidFill>
                <a:ea typeface="Lato Semibold" panose="020F0502020204030203" pitchFamily="34" charset="0"/>
                <a:cs typeface="Lato Semibold" panose="020F0502020204030203" pitchFamily="34" charset="0"/>
              </a:rPr>
              <a:t>Market Normalizing</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8006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258800" y="5862429"/>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611334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16306</TotalTime>
  <Words>1269</Words>
  <Application>Microsoft Office PowerPoint</Application>
  <PresentationFormat>Custom</PresentationFormat>
  <Paragraphs>298</Paragraphs>
  <Slides>37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Unicode MS</vt:lpstr>
      <vt:lpstr>Calibri</vt:lpstr>
      <vt:lpstr>Century Gothic</vt:lpstr>
      <vt:lpstr>Times New Roman</vt:lpstr>
      <vt:lpstr>Office Theme</vt:lpstr>
      <vt:lpstr>PowerPoint Presentation</vt:lpstr>
      <vt:lpstr>Big picture as we transition from pandemic to endemic</vt:lpstr>
      <vt:lpstr>PowerPoint Presentation</vt:lpstr>
      <vt:lpstr>COVID is the wildcard that we didn’t predict well last year…</vt:lpstr>
      <vt:lpstr>California continues to make economic progress</vt:lpstr>
      <vt:lpstr>A tale of two economies: best AND worst of times</vt:lpstr>
      <vt:lpstr>Broad-based recovery—especially leisure areas</vt:lpstr>
      <vt:lpstr>2021 was the best year for home sales in a decade</vt:lpstr>
      <vt:lpstr>PowerPoint Presentation</vt:lpstr>
      <vt:lpstr>Top end of market starting to moderate</vt:lpstr>
      <vt:lpstr>Core markets punching above their weight</vt:lpstr>
      <vt:lpstr>PowerPoint Presentation</vt:lpstr>
      <vt:lpstr>Listings following seasonal pattern and leveling off</vt:lpstr>
      <vt:lpstr>The COVID impact making situation worse again</vt:lpstr>
      <vt:lpstr>From white hot, back to plain old boring red hot (not cool)</vt:lpstr>
      <vt:lpstr>Median home price still near record highs</vt:lpstr>
      <vt:lpstr>PowerPoint Presentation</vt:lpstr>
      <vt:lpstr>PowerPoint Presentation</vt:lpstr>
      <vt:lpstr>Roots of the California housing crisis</vt:lpstr>
      <vt:lpstr>Number of new housing units off by all measures…</vt:lpstr>
      <vt:lpstr>Story playing out almost identically here in San Diego</vt:lpstr>
      <vt:lpstr>Look familiar? Again, almost identical story locally</vt:lpstr>
      <vt:lpstr>PowerPoint Presentation</vt:lpstr>
      <vt:lpstr>PowerPoint Presentation</vt:lpstr>
      <vt:lpstr>PowerPoint Presentation</vt:lpstr>
      <vt:lpstr>PowerPoint Presentation</vt:lpstr>
      <vt:lpstr>Affordability deteriorating even with lower rates</vt:lpstr>
      <vt:lpstr>Supply exacerbates systemic issues present elsewhere </vt:lpstr>
      <vt:lpstr>The need for housing is MORE urgent than ever</vt:lpstr>
      <vt:lpstr>Rates have been rising recently</vt:lpstr>
      <vt:lpstr>And even small changes in rates have a big impact</vt:lpstr>
      <vt:lpstr>PowerPoint Presentation</vt:lpstr>
      <vt:lpstr>Stabilizing above pre-crisis levels, just not 15-year highs…</vt:lpstr>
      <vt:lpstr>California economic outlook</vt:lpstr>
      <vt:lpstr>California housing market outlook</vt:lpstr>
      <vt:lpstr>Many disparate external forces converging…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jordanl@caarinc.onmicrosoft.com</dc:creator>
  <cp:lastModifiedBy>Jordan Levine</cp:lastModifiedBy>
  <cp:revision>229</cp:revision>
  <dcterms:created xsi:type="dcterms:W3CDTF">2021-02-02T16:28:34Z</dcterms:created>
  <dcterms:modified xsi:type="dcterms:W3CDTF">2022-01-12T15:55:08Z</dcterms:modified>
</cp:coreProperties>
</file>