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8"/>
  </p:notesMasterIdLst>
  <p:sldIdLst>
    <p:sldId id="2085847689" r:id="rId2"/>
    <p:sldId id="2085847789" r:id="rId3"/>
    <p:sldId id="2085847760" r:id="rId4"/>
    <p:sldId id="2085847101" r:id="rId5"/>
    <p:sldId id="2085847790" r:id="rId6"/>
    <p:sldId id="2085847791" r:id="rId7"/>
    <p:sldId id="2085847673" r:id="rId8"/>
    <p:sldId id="2085847597" r:id="rId9"/>
    <p:sldId id="2085847258" r:id="rId10"/>
    <p:sldId id="2085847281" r:id="rId11"/>
    <p:sldId id="2085847262" r:id="rId12"/>
    <p:sldId id="2085847793" r:id="rId13"/>
    <p:sldId id="2085847463" r:id="rId14"/>
    <p:sldId id="2085847462" r:id="rId15"/>
    <p:sldId id="2085847792" r:id="rId16"/>
    <p:sldId id="2085847691" r:id="rId17"/>
  </p:sldIdLst>
  <p:sldSz cx="18288000" cy="10287000"/>
  <p:notesSz cx="7010400" cy="9296400"/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D4EA"/>
    <a:srgbClr val="4CCCE6"/>
    <a:srgbClr val="6CD5EA"/>
    <a:srgbClr val="2BC3E1"/>
    <a:srgbClr val="57CFE7"/>
    <a:srgbClr val="AAC42C"/>
    <a:srgbClr val="F26B6C"/>
    <a:srgbClr val="A156F4"/>
    <a:srgbClr val="C0C0C8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3" autoAdjust="0"/>
    <p:restoredTop sz="82861" autoAdjust="0"/>
  </p:normalViewPr>
  <p:slideViewPr>
    <p:cSldViewPr>
      <p:cViewPr varScale="1">
        <p:scale>
          <a:sx n="61" d="100"/>
          <a:sy n="61" d="100"/>
        </p:scale>
        <p:origin x="786" y="78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3234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Los Angeles</c:v>
                </c:pt>
                <c:pt idx="1">
                  <c:v>Orange </c:v>
                </c:pt>
                <c:pt idx="2">
                  <c:v>Riverside </c:v>
                </c:pt>
                <c:pt idx="3">
                  <c:v>San Bernardino</c:v>
                </c:pt>
                <c:pt idx="4">
                  <c:v>San Diego</c:v>
                </c:pt>
                <c:pt idx="5">
                  <c:v>Ventura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0.15451388888888884</c:v>
                </c:pt>
                <c:pt idx="1">
                  <c:v>0.39594699922057686</c:v>
                </c:pt>
                <c:pt idx="2">
                  <c:v>0.21183013144590501</c:v>
                </c:pt>
                <c:pt idx="3">
                  <c:v>0.28667225481978198</c:v>
                </c:pt>
                <c:pt idx="4">
                  <c:v>0.18060366155368635</c:v>
                </c:pt>
                <c:pt idx="5">
                  <c:v>0.32009925558312657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55-4C3E-8824-D82E595F64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Los Angeles</c:v>
                </c:pt>
                <c:pt idx="1">
                  <c:v>Orange </c:v>
                </c:pt>
                <c:pt idx="2">
                  <c:v>Riverside </c:v>
                </c:pt>
                <c:pt idx="3">
                  <c:v>San Bernardino</c:v>
                </c:pt>
                <c:pt idx="4">
                  <c:v>San Diego</c:v>
                </c:pt>
                <c:pt idx="5">
                  <c:v>Ventura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-2.119517221077416E-2</c:v>
                </c:pt>
                <c:pt idx="1">
                  <c:v>2.2260273972602773E-2</c:v>
                </c:pt>
                <c:pt idx="2">
                  <c:v>0.11075069508804458</c:v>
                </c:pt>
                <c:pt idx="3">
                  <c:v>0.12950699043414282</c:v>
                </c:pt>
                <c:pt idx="4">
                  <c:v>0.10207852193995381</c:v>
                </c:pt>
                <c:pt idx="5">
                  <c:v>1.3333333333333419E-2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C55-4C3E-8824-D82E595F6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4054015"/>
        <c:axId val="749000527"/>
      </c:barChart>
      <c:catAx>
        <c:axId val="704054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000527"/>
        <c:crosses val="autoZero"/>
        <c:auto val="1"/>
        <c:lblAlgn val="ctr"/>
        <c:lblOffset val="100"/>
        <c:noMultiLvlLbl val="0"/>
      </c:catAx>
      <c:valAx>
        <c:axId val="749000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54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Weekly Change in New Mortgage Purchase Applications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Purchase Loans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86-4E41-BE5C-FA1916AE5F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Sheet1!$A$1261:$A$1283</c:f>
              <c:numCache>
                <c:formatCode>ddmmmyyyy</c:formatCode>
                <c:ptCount val="23"/>
                <c:pt idx="0">
                  <c:v>43896</c:v>
                </c:pt>
                <c:pt idx="1">
                  <c:v>43903</c:v>
                </c:pt>
                <c:pt idx="2">
                  <c:v>43910</c:v>
                </c:pt>
                <c:pt idx="3">
                  <c:v>43917</c:v>
                </c:pt>
                <c:pt idx="4">
                  <c:v>43924</c:v>
                </c:pt>
                <c:pt idx="5">
                  <c:v>43931</c:v>
                </c:pt>
                <c:pt idx="6">
                  <c:v>43938</c:v>
                </c:pt>
                <c:pt idx="7">
                  <c:v>43945</c:v>
                </c:pt>
                <c:pt idx="8">
                  <c:v>43952</c:v>
                </c:pt>
                <c:pt idx="9">
                  <c:v>43959</c:v>
                </c:pt>
                <c:pt idx="10">
                  <c:v>43966</c:v>
                </c:pt>
                <c:pt idx="11">
                  <c:v>43973</c:v>
                </c:pt>
                <c:pt idx="12">
                  <c:v>43980</c:v>
                </c:pt>
                <c:pt idx="13">
                  <c:v>43987</c:v>
                </c:pt>
                <c:pt idx="14">
                  <c:v>43994</c:v>
                </c:pt>
                <c:pt idx="15">
                  <c:v>44001</c:v>
                </c:pt>
                <c:pt idx="16">
                  <c:v>44008</c:v>
                </c:pt>
                <c:pt idx="17">
                  <c:v>44015</c:v>
                </c:pt>
                <c:pt idx="18">
                  <c:v>44022</c:v>
                </c:pt>
                <c:pt idx="19">
                  <c:v>44029</c:v>
                </c:pt>
                <c:pt idx="20">
                  <c:v>44036</c:v>
                </c:pt>
                <c:pt idx="21">
                  <c:v>44043</c:v>
                </c:pt>
                <c:pt idx="22">
                  <c:v>44050</c:v>
                </c:pt>
              </c:numCache>
            </c:numRef>
          </c:cat>
          <c:val>
            <c:numRef>
              <c:f>Sheet1!$B$1261:$B$1283</c:f>
              <c:numCache>
                <c:formatCode>0.00</c:formatCode>
                <c:ptCount val="23"/>
                <c:pt idx="0">
                  <c:v>7.2087461564742199</c:v>
                </c:pt>
                <c:pt idx="1">
                  <c:v>-3.1867431485033099E-2</c:v>
                </c:pt>
                <c:pt idx="2">
                  <c:v>-14.185527574115399</c:v>
                </c:pt>
                <c:pt idx="3">
                  <c:v>-10.3268945022288</c:v>
                </c:pt>
                <c:pt idx="4">
                  <c:v>-11.5161557580779</c:v>
                </c:pt>
                <c:pt idx="5">
                  <c:v>-0.88951310861423705</c:v>
                </c:pt>
                <c:pt idx="6">
                  <c:v>3.2120925838450698</c:v>
                </c:pt>
                <c:pt idx="7">
                  <c:v>12.7231121281465</c:v>
                </c:pt>
                <c:pt idx="8">
                  <c:v>6.5367438083637799</c:v>
                </c:pt>
                <c:pt idx="9">
                  <c:v>10.785060975609801</c:v>
                </c:pt>
                <c:pt idx="10">
                  <c:v>5.9167526659786596</c:v>
                </c:pt>
                <c:pt idx="11">
                  <c:v>7.4374797012017</c:v>
                </c:pt>
                <c:pt idx="12">
                  <c:v>-6.7110036275695197</c:v>
                </c:pt>
                <c:pt idx="13">
                  <c:v>14.9708360337006</c:v>
                </c:pt>
                <c:pt idx="14">
                  <c:v>1.8602029312288599</c:v>
                </c:pt>
                <c:pt idx="15">
                  <c:v>-4.20586607636967</c:v>
                </c:pt>
                <c:pt idx="16">
                  <c:v>-1.93529751588677</c:v>
                </c:pt>
                <c:pt idx="17">
                  <c:v>-5.33136966126657</c:v>
                </c:pt>
                <c:pt idx="18">
                  <c:v>4.5737398879900599</c:v>
                </c:pt>
                <c:pt idx="19">
                  <c:v>2.1719726271942599</c:v>
                </c:pt>
                <c:pt idx="20">
                  <c:v>-1.3686662783925401</c:v>
                </c:pt>
                <c:pt idx="21">
                  <c:v>-2.0372010628875099</c:v>
                </c:pt>
                <c:pt idx="22">
                  <c:v>0.99457504520796802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26-4021-A166-28D22D4D75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Conventional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Sheet1!$A$1261:$A$1283</c:f>
              <c:numCache>
                <c:formatCode>ddmmmyyyy</c:formatCode>
                <c:ptCount val="23"/>
                <c:pt idx="0">
                  <c:v>43896</c:v>
                </c:pt>
                <c:pt idx="1">
                  <c:v>43903</c:v>
                </c:pt>
                <c:pt idx="2">
                  <c:v>43910</c:v>
                </c:pt>
                <c:pt idx="3">
                  <c:v>43917</c:v>
                </c:pt>
                <c:pt idx="4">
                  <c:v>43924</c:v>
                </c:pt>
                <c:pt idx="5">
                  <c:v>43931</c:v>
                </c:pt>
                <c:pt idx="6">
                  <c:v>43938</c:v>
                </c:pt>
                <c:pt idx="7">
                  <c:v>43945</c:v>
                </c:pt>
                <c:pt idx="8">
                  <c:v>43952</c:v>
                </c:pt>
                <c:pt idx="9">
                  <c:v>43959</c:v>
                </c:pt>
                <c:pt idx="10">
                  <c:v>43966</c:v>
                </c:pt>
                <c:pt idx="11">
                  <c:v>43973</c:v>
                </c:pt>
                <c:pt idx="12">
                  <c:v>43980</c:v>
                </c:pt>
                <c:pt idx="13">
                  <c:v>43987</c:v>
                </c:pt>
                <c:pt idx="14">
                  <c:v>43994</c:v>
                </c:pt>
                <c:pt idx="15">
                  <c:v>44001</c:v>
                </c:pt>
                <c:pt idx="16">
                  <c:v>44008</c:v>
                </c:pt>
                <c:pt idx="17">
                  <c:v>44015</c:v>
                </c:pt>
                <c:pt idx="18">
                  <c:v>44022</c:v>
                </c:pt>
                <c:pt idx="19">
                  <c:v>44029</c:v>
                </c:pt>
                <c:pt idx="20">
                  <c:v>44036</c:v>
                </c:pt>
                <c:pt idx="21">
                  <c:v>44043</c:v>
                </c:pt>
                <c:pt idx="22">
                  <c:v>44050</c:v>
                </c:pt>
              </c:numCache>
            </c:numRef>
          </c:cat>
          <c:val>
            <c:numRef>
              <c:f>Sheet1!$C$1261:$C$1283</c:f>
              <c:numCache>
                <c:formatCode>0.00</c:formatCode>
                <c:ptCount val="23"/>
                <c:pt idx="0">
                  <c:v>6.18690137199067</c:v>
                </c:pt>
                <c:pt idx="1">
                  <c:v>-9.7513408093608006E-2</c:v>
                </c:pt>
                <c:pt idx="2">
                  <c:v>-15.7149829184968</c:v>
                </c:pt>
                <c:pt idx="3">
                  <c:v>-15.3155761436016</c:v>
                </c:pt>
                <c:pt idx="4">
                  <c:v>-8.6837606837606796</c:v>
                </c:pt>
                <c:pt idx="5">
                  <c:v>0.449269936353414</c:v>
                </c:pt>
                <c:pt idx="6">
                  <c:v>3.3171822586656599</c:v>
                </c:pt>
                <c:pt idx="7">
                  <c:v>11.5440115440115</c:v>
                </c:pt>
                <c:pt idx="8">
                  <c:v>8.0530401034929007</c:v>
                </c:pt>
                <c:pt idx="9">
                  <c:v>11.463633642622</c:v>
                </c:pt>
                <c:pt idx="10">
                  <c:v>5.2363050483351197</c:v>
                </c:pt>
                <c:pt idx="11">
                  <c:v>8.8798162796631903</c:v>
                </c:pt>
                <c:pt idx="12">
                  <c:v>-6.3979376611202197</c:v>
                </c:pt>
                <c:pt idx="13">
                  <c:v>16.199298948422602</c:v>
                </c:pt>
                <c:pt idx="14">
                  <c:v>2.0469726352079198</c:v>
                </c:pt>
                <c:pt idx="15">
                  <c:v>-2.89273648648649</c:v>
                </c:pt>
                <c:pt idx="16">
                  <c:v>-1.9786910197869001</c:v>
                </c:pt>
                <c:pt idx="17">
                  <c:v>-4.0150842945873997</c:v>
                </c:pt>
                <c:pt idx="18">
                  <c:v>2.8657268315229998</c:v>
                </c:pt>
                <c:pt idx="19">
                  <c:v>2.8757582565715398</c:v>
                </c:pt>
                <c:pt idx="20">
                  <c:v>-0.61148722428476798</c:v>
                </c:pt>
                <c:pt idx="21">
                  <c:v>-2.3511316194243101</c:v>
                </c:pt>
                <c:pt idx="22">
                  <c:v>1.05760576057607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26-4021-A166-28D22D4D75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Government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Sheet1!$A$1261:$A$1283</c:f>
              <c:numCache>
                <c:formatCode>ddmmmyyyy</c:formatCode>
                <c:ptCount val="23"/>
                <c:pt idx="0">
                  <c:v>43896</c:v>
                </c:pt>
                <c:pt idx="1">
                  <c:v>43903</c:v>
                </c:pt>
                <c:pt idx="2">
                  <c:v>43910</c:v>
                </c:pt>
                <c:pt idx="3">
                  <c:v>43917</c:v>
                </c:pt>
                <c:pt idx="4">
                  <c:v>43924</c:v>
                </c:pt>
                <c:pt idx="5">
                  <c:v>43931</c:v>
                </c:pt>
                <c:pt idx="6">
                  <c:v>43938</c:v>
                </c:pt>
                <c:pt idx="7">
                  <c:v>43945</c:v>
                </c:pt>
                <c:pt idx="8">
                  <c:v>43952</c:v>
                </c:pt>
                <c:pt idx="9">
                  <c:v>43959</c:v>
                </c:pt>
                <c:pt idx="10">
                  <c:v>43966</c:v>
                </c:pt>
                <c:pt idx="11">
                  <c:v>43973</c:v>
                </c:pt>
                <c:pt idx="12">
                  <c:v>43980</c:v>
                </c:pt>
                <c:pt idx="13">
                  <c:v>43987</c:v>
                </c:pt>
                <c:pt idx="14">
                  <c:v>43994</c:v>
                </c:pt>
                <c:pt idx="15">
                  <c:v>44001</c:v>
                </c:pt>
                <c:pt idx="16">
                  <c:v>44008</c:v>
                </c:pt>
                <c:pt idx="17">
                  <c:v>44015</c:v>
                </c:pt>
                <c:pt idx="18">
                  <c:v>44022</c:v>
                </c:pt>
                <c:pt idx="19">
                  <c:v>44029</c:v>
                </c:pt>
                <c:pt idx="20">
                  <c:v>44036</c:v>
                </c:pt>
                <c:pt idx="21">
                  <c:v>44043</c:v>
                </c:pt>
                <c:pt idx="22">
                  <c:v>44050</c:v>
                </c:pt>
              </c:numCache>
            </c:numRef>
          </c:cat>
          <c:val>
            <c:numRef>
              <c:f>Sheet1!$D$1261:$D$1283</c:f>
              <c:numCache>
                <c:formatCode>0.00</c:formatCode>
                <c:ptCount val="23"/>
                <c:pt idx="0">
                  <c:v>10.4116222760291</c:v>
                </c:pt>
                <c:pt idx="1">
                  <c:v>0.21929824561404099</c:v>
                </c:pt>
                <c:pt idx="2">
                  <c:v>-9.4638949671772394</c:v>
                </c:pt>
                <c:pt idx="3">
                  <c:v>3.6858006042296099</c:v>
                </c:pt>
                <c:pt idx="4">
                  <c:v>-18.181818181818201</c:v>
                </c:pt>
                <c:pt idx="5">
                  <c:v>-4.2022792022792004</c:v>
                </c:pt>
                <c:pt idx="6">
                  <c:v>2.9739776951672998</c:v>
                </c:pt>
                <c:pt idx="7">
                  <c:v>15.7400722021661</c:v>
                </c:pt>
                <c:pt idx="8">
                  <c:v>2.68247036805989</c:v>
                </c:pt>
                <c:pt idx="9">
                  <c:v>8.9914945321992708</c:v>
                </c:pt>
                <c:pt idx="10">
                  <c:v>7.8037904124860704</c:v>
                </c:pt>
                <c:pt idx="11">
                  <c:v>3.4643226473629798</c:v>
                </c:pt>
                <c:pt idx="12">
                  <c:v>-7.5462268865567204</c:v>
                </c:pt>
                <c:pt idx="13">
                  <c:v>11.351351351351299</c:v>
                </c:pt>
                <c:pt idx="14">
                  <c:v>1.21359223300972</c:v>
                </c:pt>
                <c:pt idx="15">
                  <c:v>-8.2014388489208603</c:v>
                </c:pt>
                <c:pt idx="16">
                  <c:v>-1.7763845350052301</c:v>
                </c:pt>
                <c:pt idx="17">
                  <c:v>-9.5744680851063801</c:v>
                </c:pt>
                <c:pt idx="18">
                  <c:v>10.4705882352941</c:v>
                </c:pt>
                <c:pt idx="19">
                  <c:v>-0.106496272630463</c:v>
                </c:pt>
                <c:pt idx="20">
                  <c:v>-3.7846481876332501</c:v>
                </c:pt>
                <c:pt idx="21">
                  <c:v>-1.0526315789473699</c:v>
                </c:pt>
                <c:pt idx="22">
                  <c:v>0.72788353863382205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26-4021-A166-28D22D4D7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9853711"/>
        <c:axId val="2099298495"/>
      </c:barChart>
      <c:catAx>
        <c:axId val="1959853711"/>
        <c:scaling>
          <c:orientation val="minMax"/>
        </c:scaling>
        <c:delete val="0"/>
        <c:axPos val="b"/>
        <c:numFmt formatCode="m/d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9298495"/>
        <c:crosses val="autoZero"/>
        <c:auto val="0"/>
        <c:lblAlgn val="ctr"/>
        <c:lblOffset val="100"/>
        <c:noMultiLvlLbl val="0"/>
      </c:catAx>
      <c:valAx>
        <c:axId val="2099298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9853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Year-to-Year Change in New Mortgage Purchase Applications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4859591666086"/>
          <c:y val="0.17077956989247312"/>
          <c:w val="0.83984147446170998"/>
          <c:h val="0.7425446617559902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Year-to-Year Change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Sheet1!$A$2:$A$24</c:f>
              <c:numCache>
                <c:formatCode>ddmmmyyyy</c:formatCode>
                <c:ptCount val="23"/>
                <c:pt idx="0">
                  <c:v>43896</c:v>
                </c:pt>
                <c:pt idx="1">
                  <c:v>43903</c:v>
                </c:pt>
                <c:pt idx="2">
                  <c:v>43910</c:v>
                </c:pt>
                <c:pt idx="3">
                  <c:v>43917</c:v>
                </c:pt>
                <c:pt idx="4">
                  <c:v>43924</c:v>
                </c:pt>
                <c:pt idx="5">
                  <c:v>43931</c:v>
                </c:pt>
                <c:pt idx="6">
                  <c:v>43938</c:v>
                </c:pt>
                <c:pt idx="7">
                  <c:v>43945</c:v>
                </c:pt>
                <c:pt idx="8">
                  <c:v>43952</c:v>
                </c:pt>
                <c:pt idx="9">
                  <c:v>43959</c:v>
                </c:pt>
                <c:pt idx="10">
                  <c:v>43966</c:v>
                </c:pt>
                <c:pt idx="11">
                  <c:v>43973</c:v>
                </c:pt>
                <c:pt idx="12">
                  <c:v>43980</c:v>
                </c:pt>
                <c:pt idx="13">
                  <c:v>43987</c:v>
                </c:pt>
                <c:pt idx="14">
                  <c:v>43994</c:v>
                </c:pt>
                <c:pt idx="15">
                  <c:v>44001</c:v>
                </c:pt>
                <c:pt idx="16">
                  <c:v>44008</c:v>
                </c:pt>
                <c:pt idx="17">
                  <c:v>44015</c:v>
                </c:pt>
                <c:pt idx="18">
                  <c:v>44022</c:v>
                </c:pt>
                <c:pt idx="19">
                  <c:v>44029</c:v>
                </c:pt>
                <c:pt idx="20">
                  <c:v>44036</c:v>
                </c:pt>
                <c:pt idx="21">
                  <c:v>44043</c:v>
                </c:pt>
                <c:pt idx="22">
                  <c:v>44050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0.11831789023521022</c:v>
                </c:pt>
                <c:pt idx="1">
                  <c:v>0.10652557319223988</c:v>
                </c:pt>
                <c:pt idx="2">
                  <c:v>-0.11184427581656231</c:v>
                </c:pt>
                <c:pt idx="3">
                  <c:v>-0.23462270133164231</c:v>
                </c:pt>
                <c:pt idx="4">
                  <c:v>-0.33208255159474676</c:v>
                </c:pt>
                <c:pt idx="5">
                  <c:v>-0.35140931372549022</c:v>
                </c:pt>
                <c:pt idx="6">
                  <c:v>-0.31072555205047314</c:v>
                </c:pt>
                <c:pt idx="7">
                  <c:v>-0.20162074554294973</c:v>
                </c:pt>
                <c:pt idx="8">
                  <c:v>-0.18836993504485011</c:v>
                </c:pt>
                <c:pt idx="9">
                  <c:v>-9.5238095238095344E-2</c:v>
                </c:pt>
                <c:pt idx="10">
                  <c:v>-1.4720000000000066E-2</c:v>
                </c:pt>
                <c:pt idx="11">
                  <c:v>8.7085113374958834E-2</c:v>
                </c:pt>
                <c:pt idx="12">
                  <c:v>0.17517136329017524</c:v>
                </c:pt>
                <c:pt idx="13">
                  <c:v>0.12670689107653232</c:v>
                </c:pt>
                <c:pt idx="14">
                  <c:v>0.20869565217391295</c:v>
                </c:pt>
                <c:pt idx="15">
                  <c:v>0.18116683725690885</c:v>
                </c:pt>
                <c:pt idx="16">
                  <c:v>0.15201900237529697</c:v>
                </c:pt>
                <c:pt idx="17">
                  <c:v>0.33195192706174881</c:v>
                </c:pt>
                <c:pt idx="18">
                  <c:v>0.15537985562048839</c:v>
                </c:pt>
                <c:pt idx="19">
                  <c:v>0.19443478260869562</c:v>
                </c:pt>
                <c:pt idx="20">
                  <c:v>0.2113733905579398</c:v>
                </c:pt>
                <c:pt idx="21">
                  <c:v>0.21538461538461551</c:v>
                </c:pt>
                <c:pt idx="22">
                  <c:v>0.21765988372093026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98-4732-839F-266F12881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2497855"/>
        <c:axId val="111867887"/>
      </c:lineChart>
      <c:dateAx>
        <c:axId val="2132497855"/>
        <c:scaling>
          <c:orientation val="minMax"/>
        </c:scaling>
        <c:delete val="0"/>
        <c:axPos val="b"/>
        <c:numFmt formatCode="m/d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9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867887"/>
        <c:crosses val="autoZero"/>
        <c:auto val="1"/>
        <c:lblOffset val="100"/>
        <c:baseTimeUnit val="days"/>
        <c:majorUnit val="14"/>
        <c:majorTimeUnit val="days"/>
      </c:dateAx>
      <c:valAx>
        <c:axId val="111867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497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Average </a:t>
            </a:r>
            <a:r>
              <a:rPr lang="en-US" sz="2400" b="1"/>
              <a:t>Daily New Listings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17538218855226E-2"/>
          <c:y val="0.23929137661223274"/>
          <c:w val="0.94278322229874501"/>
          <c:h val="0.56625393203172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3/7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181.85714285714286</c:v>
                </c:pt>
                <c:pt idx="1">
                  <c:v>510.85714285714283</c:v>
                </c:pt>
                <c:pt idx="2">
                  <c:v>40.285714285714285</c:v>
                </c:pt>
                <c:pt idx="3">
                  <c:v>240.14285714285714</c:v>
                </c:pt>
                <c:pt idx="4">
                  <c:v>1067.7142857142858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66-4E57-9735-6F74289EEA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3/14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156</c:v>
                </c:pt>
                <c:pt idx="1">
                  <c:v>451.42857142857144</c:v>
                </c:pt>
                <c:pt idx="2">
                  <c:v>35.285714285714285</c:v>
                </c:pt>
                <c:pt idx="3">
                  <c:v>224.42857142857142</c:v>
                </c:pt>
                <c:pt idx="4">
                  <c:v>952.57142857142856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8C-403E-A9D0-432E907D3E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3/21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92.857142857142861</c:v>
                </c:pt>
                <c:pt idx="1">
                  <c:v>374.14285714285717</c:v>
                </c:pt>
                <c:pt idx="2">
                  <c:v>25.285714285714285</c:v>
                </c:pt>
                <c:pt idx="3">
                  <c:v>209.57142857142858</c:v>
                </c:pt>
                <c:pt idx="4">
                  <c:v>762.57142857142856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66-4CF5-82DC-2C46C848546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3/28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75.428571428571431</c:v>
                </c:pt>
                <c:pt idx="1">
                  <c:v>294.85714285714283</c:v>
                </c:pt>
                <c:pt idx="2">
                  <c:v>21.571428571428573</c:v>
                </c:pt>
                <c:pt idx="3">
                  <c:v>146.42857142857142</c:v>
                </c:pt>
                <c:pt idx="4">
                  <c:v>580.71428571428567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69-4CBB-8F53-53E156B45C4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4/4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Sheet1!$F$2:$F$6</c:f>
              <c:numCache>
                <c:formatCode>0</c:formatCode>
                <c:ptCount val="5"/>
                <c:pt idx="0">
                  <c:v>98.857142857142861</c:v>
                </c:pt>
                <c:pt idx="1">
                  <c:v>319</c:v>
                </c:pt>
                <c:pt idx="2">
                  <c:v>21.714285714285715</c:v>
                </c:pt>
                <c:pt idx="3">
                  <c:v>161</c:v>
                </c:pt>
                <c:pt idx="4">
                  <c:v>653.42857142857144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69-4CBB-8F53-53E156B45C4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4/11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Sheet1!$G$2:$G$6</c:f>
              <c:numCache>
                <c:formatCode>0</c:formatCode>
                <c:ptCount val="5"/>
                <c:pt idx="0">
                  <c:v>102</c:v>
                </c:pt>
                <c:pt idx="1">
                  <c:v>244.42857142857142</c:v>
                </c:pt>
                <c:pt idx="2">
                  <c:v>21.714285714285715</c:v>
                </c:pt>
                <c:pt idx="3">
                  <c:v>143.14285714285714</c:v>
                </c:pt>
                <c:pt idx="4">
                  <c:v>553.57142857142856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55-483F-8769-CB2DB13890E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4/18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Sheet1!$H$2:$H$6</c:f>
              <c:numCache>
                <c:formatCode>0</c:formatCode>
                <c:ptCount val="5"/>
                <c:pt idx="0">
                  <c:v>109.42857142857143</c:v>
                </c:pt>
                <c:pt idx="1">
                  <c:v>294.57142857142856</c:v>
                </c:pt>
                <c:pt idx="2">
                  <c:v>21.428571428571427</c:v>
                </c:pt>
                <c:pt idx="3">
                  <c:v>150</c:v>
                </c:pt>
                <c:pt idx="4">
                  <c:v>623.42857142857144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55-483F-8769-CB2DB13890EA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4/25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Sheet1!$I$2:$I$6</c:f>
              <c:numCache>
                <c:formatCode>0</c:formatCode>
                <c:ptCount val="5"/>
                <c:pt idx="0">
                  <c:v>108.57142857142857</c:v>
                </c:pt>
                <c:pt idx="1">
                  <c:v>316.42857142857144</c:v>
                </c:pt>
                <c:pt idx="2">
                  <c:v>21.285714285714285</c:v>
                </c:pt>
                <c:pt idx="3">
                  <c:v>156.42857142857142</c:v>
                </c:pt>
                <c:pt idx="4">
                  <c:v>664.14285714285711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84-434F-BC6A-1D2082389F4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5/2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Sheet1!$J$2:$J$6</c:f>
              <c:numCache>
                <c:formatCode>0</c:formatCode>
                <c:ptCount val="5"/>
                <c:pt idx="0">
                  <c:v>139</c:v>
                </c:pt>
                <c:pt idx="1">
                  <c:v>397</c:v>
                </c:pt>
                <c:pt idx="2">
                  <c:v>27.428571428571427</c:v>
                </c:pt>
                <c:pt idx="3">
                  <c:v>187.42857142857142</c:v>
                </c:pt>
                <c:pt idx="4">
                  <c:v>821.42857142857144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00-4115-98D8-B1326A5D6F77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5/9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Sheet1!$K$2:$K$6</c:f>
              <c:numCache>
                <c:formatCode>0</c:formatCode>
                <c:ptCount val="5"/>
                <c:pt idx="0">
                  <c:v>175.71428571428572</c:v>
                </c:pt>
                <c:pt idx="1">
                  <c:v>408.71428571428572</c:v>
                </c:pt>
                <c:pt idx="2">
                  <c:v>35</c:v>
                </c:pt>
                <c:pt idx="3">
                  <c:v>191.42857142857142</c:v>
                </c:pt>
                <c:pt idx="4">
                  <c:v>893.14285714285711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84-4CE2-92C4-F70BE11EB830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5/16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Sheet1!$L$2:$L$6</c:f>
              <c:numCache>
                <c:formatCode>0</c:formatCode>
                <c:ptCount val="5"/>
                <c:pt idx="0">
                  <c:v>161.42857142857142</c:v>
                </c:pt>
                <c:pt idx="1">
                  <c:v>430</c:v>
                </c:pt>
                <c:pt idx="2">
                  <c:v>33</c:v>
                </c:pt>
                <c:pt idx="3">
                  <c:v>189.71428571428572</c:v>
                </c:pt>
                <c:pt idx="4">
                  <c:v>887.42857142857144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A-4150-8E26-F227E4A314C1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5/23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Sheet1!$M$2:$M$6</c:f>
              <c:numCache>
                <c:formatCode>0</c:formatCode>
                <c:ptCount val="5"/>
                <c:pt idx="0">
                  <c:v>169.14285714285714</c:v>
                </c:pt>
                <c:pt idx="1">
                  <c:v>435.14285714285717</c:v>
                </c:pt>
                <c:pt idx="2">
                  <c:v>34.142857142857146</c:v>
                </c:pt>
                <c:pt idx="3">
                  <c:v>201.14285714285714</c:v>
                </c:pt>
                <c:pt idx="4">
                  <c:v>921.85714285714289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0B-41E9-A8A3-F566302F6D36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5/30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Sheet1!$N$2:$N$6</c:f>
              <c:numCache>
                <c:formatCode>0</c:formatCode>
                <c:ptCount val="5"/>
                <c:pt idx="0">
                  <c:v>151.28571428571428</c:v>
                </c:pt>
                <c:pt idx="1">
                  <c:v>386</c:v>
                </c:pt>
                <c:pt idx="2">
                  <c:v>29.857142857142858</c:v>
                </c:pt>
                <c:pt idx="3">
                  <c:v>170.42857142857142</c:v>
                </c:pt>
                <c:pt idx="4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B2-40F9-9BBD-4FDE16E20D88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6/6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Sheet1!$O$2:$O$6</c:f>
              <c:numCache>
                <c:formatCode>0</c:formatCode>
                <c:ptCount val="5"/>
                <c:pt idx="0">
                  <c:v>180</c:v>
                </c:pt>
                <c:pt idx="1">
                  <c:v>472.85714285714283</c:v>
                </c:pt>
                <c:pt idx="2">
                  <c:v>35.428571428571431</c:v>
                </c:pt>
                <c:pt idx="3">
                  <c:v>210.28571428571428</c:v>
                </c:pt>
                <c:pt idx="4">
                  <c:v>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6B-4F29-8A15-5228170A09BC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6/13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Sheet1!$P$2:$P$6</c:f>
              <c:numCache>
                <c:formatCode>0</c:formatCode>
                <c:ptCount val="5"/>
                <c:pt idx="0">
                  <c:v>174.57142857142858</c:v>
                </c:pt>
                <c:pt idx="1">
                  <c:v>446.57142857142856</c:v>
                </c:pt>
                <c:pt idx="2">
                  <c:v>33.428571428571431</c:v>
                </c:pt>
                <c:pt idx="3">
                  <c:v>196.42857142857142</c:v>
                </c:pt>
                <c:pt idx="4">
                  <c:v>929.57142857142856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8C-4BB3-BDFF-A60D74CF0EAE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6/20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Sheet1!$Q$2:$Q$6</c:f>
              <c:numCache>
                <c:formatCode>0</c:formatCode>
                <c:ptCount val="5"/>
                <c:pt idx="0">
                  <c:v>180.71428571428572</c:v>
                </c:pt>
                <c:pt idx="1">
                  <c:v>440.14285714285717</c:v>
                </c:pt>
                <c:pt idx="2">
                  <c:v>39.857142857142854</c:v>
                </c:pt>
                <c:pt idx="3">
                  <c:v>204.85714285714286</c:v>
                </c:pt>
                <c:pt idx="4">
                  <c:v>943.42857142857144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4D-445A-A1BF-0950FD8258DC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6/27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Sheet1!$R$2:$R$6</c:f>
              <c:numCache>
                <c:formatCode>0</c:formatCode>
                <c:ptCount val="5"/>
                <c:pt idx="0">
                  <c:v>172.28571428571428</c:v>
                </c:pt>
                <c:pt idx="1">
                  <c:v>433.14285714285717</c:v>
                </c:pt>
                <c:pt idx="2">
                  <c:v>33.142857142857146</c:v>
                </c:pt>
                <c:pt idx="3">
                  <c:v>185</c:v>
                </c:pt>
                <c:pt idx="4">
                  <c:v>900.42857142857144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AE-4935-888A-C76255ADF964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7/4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Sheet1!$S$2:$S$6</c:f>
              <c:numCache>
                <c:formatCode>0</c:formatCode>
                <c:ptCount val="5"/>
                <c:pt idx="0">
                  <c:v>146.57142857142858</c:v>
                </c:pt>
                <c:pt idx="1">
                  <c:v>430.85714285714283</c:v>
                </c:pt>
                <c:pt idx="2">
                  <c:v>34</c:v>
                </c:pt>
                <c:pt idx="3">
                  <c:v>176.28571428571428</c:v>
                </c:pt>
                <c:pt idx="4">
                  <c:v>866.71428571428567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50-47AA-B064-F7CE31CC21D1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7/11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Sheet1!$T$2:$T$6</c:f>
              <c:numCache>
                <c:formatCode>0</c:formatCode>
                <c:ptCount val="5"/>
                <c:pt idx="0">
                  <c:v>189</c:v>
                </c:pt>
                <c:pt idx="1">
                  <c:v>480.28571428571428</c:v>
                </c:pt>
                <c:pt idx="2">
                  <c:v>34.428571428571431</c:v>
                </c:pt>
                <c:pt idx="3">
                  <c:v>208.14285714285714</c:v>
                </c:pt>
                <c:pt idx="4">
                  <c:v>983.85714285714289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A8-4FCB-A2D9-E2237E5AF679}"/>
            </c:ext>
          </c:extLst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7/18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Sheet1!$U$2:$U$6</c:f>
              <c:numCache>
                <c:formatCode>0</c:formatCode>
                <c:ptCount val="5"/>
                <c:pt idx="0">
                  <c:v>183</c:v>
                </c:pt>
                <c:pt idx="1">
                  <c:v>484.85714285714283</c:v>
                </c:pt>
                <c:pt idx="2">
                  <c:v>35.857142857142854</c:v>
                </c:pt>
                <c:pt idx="3">
                  <c:v>200</c:v>
                </c:pt>
                <c:pt idx="4">
                  <c:v>980.42857142857144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A8-4FCB-A2D9-E2237E5AF679}"/>
            </c:ext>
          </c:extLst>
        </c:ser>
        <c:ser>
          <c:idx val="20"/>
          <c:order val="20"/>
          <c:tx>
            <c:strRef>
              <c:f>Sheet1!$V$1</c:f>
              <c:strCache>
                <c:ptCount val="1"/>
                <c:pt idx="0">
                  <c:v>7/25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Sheet1!$V$2:$V$6</c:f>
              <c:numCache>
                <c:formatCode>0</c:formatCode>
                <c:ptCount val="5"/>
                <c:pt idx="0">
                  <c:v>174</c:v>
                </c:pt>
                <c:pt idx="1">
                  <c:v>496.14285714285717</c:v>
                </c:pt>
                <c:pt idx="2">
                  <c:v>34.857142857142854</c:v>
                </c:pt>
                <c:pt idx="3">
                  <c:v>202.28571428571428</c:v>
                </c:pt>
                <c:pt idx="4">
                  <c:v>983.14285714285711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41-40BE-BBCA-5C055835D1CA}"/>
            </c:ext>
          </c:extLst>
        </c:ser>
        <c:ser>
          <c:idx val="21"/>
          <c:order val="21"/>
          <c:tx>
            <c:strRef>
              <c:f>Sheet1!$W$1</c:f>
              <c:strCache>
                <c:ptCount val="1"/>
                <c:pt idx="0">
                  <c:v>8/1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Sheet1!$W$2:$W$6</c:f>
              <c:numCache>
                <c:formatCode>0</c:formatCode>
                <c:ptCount val="5"/>
                <c:pt idx="0">
                  <c:v>176.42857142857142</c:v>
                </c:pt>
                <c:pt idx="1">
                  <c:v>482.57142857142856</c:v>
                </c:pt>
                <c:pt idx="2">
                  <c:v>37.285714285714285</c:v>
                </c:pt>
                <c:pt idx="3">
                  <c:v>211.57142857142858</c:v>
                </c:pt>
                <c:pt idx="4">
                  <c:v>989.42857142857144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43-4CFC-923C-F286A401FBD6}"/>
            </c:ext>
          </c:extLst>
        </c:ser>
        <c:ser>
          <c:idx val="22"/>
          <c:order val="22"/>
          <c:tx>
            <c:strRef>
              <c:f>Sheet1!$X$1</c:f>
              <c:strCache>
                <c:ptCount val="1"/>
                <c:pt idx="0">
                  <c:v>8/8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Sheet1!$X$2:$X$6</c:f>
              <c:numCache>
                <c:formatCode>0</c:formatCode>
                <c:ptCount val="5"/>
                <c:pt idx="0">
                  <c:v>174</c:v>
                </c:pt>
                <c:pt idx="1">
                  <c:v>494.71428571428572</c:v>
                </c:pt>
                <c:pt idx="2">
                  <c:v>37.857142857142854</c:v>
                </c:pt>
                <c:pt idx="3">
                  <c:v>220.42857142857142</c:v>
                </c:pt>
                <c:pt idx="4">
                  <c:v>1009.5714285714286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13-4870-804D-7824A630FBE5}"/>
            </c:ext>
          </c:extLst>
        </c:ser>
        <c:ser>
          <c:idx val="23"/>
          <c:order val="23"/>
          <c:tx>
            <c:strRef>
              <c:f>Sheet1!$Y$1</c:f>
              <c:strCache>
                <c:ptCount val="1"/>
                <c:pt idx="0">
                  <c:v>8/14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Sheet1!$Y$2:$Y$6</c:f>
              <c:numCache>
                <c:formatCode>0</c:formatCode>
                <c:ptCount val="5"/>
                <c:pt idx="0">
                  <c:v>184.16666666666666</c:v>
                </c:pt>
                <c:pt idx="1">
                  <c:v>439.16666666666669</c:v>
                </c:pt>
                <c:pt idx="2">
                  <c:v>38.333333333333336</c:v>
                </c:pt>
                <c:pt idx="3">
                  <c:v>203.16666666666666</c:v>
                </c:pt>
                <c:pt idx="4">
                  <c:v>940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C2-4FB7-AB46-56BD15BB3E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0672447"/>
        <c:axId val="607160751"/>
      </c:barChart>
      <c:catAx>
        <c:axId val="430672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160751"/>
        <c:crosses val="autoZero"/>
        <c:auto val="1"/>
        <c:lblAlgn val="ctr"/>
        <c:lblOffset val="100"/>
        <c:noMultiLvlLbl val="0"/>
      </c:catAx>
      <c:valAx>
        <c:axId val="607160751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30672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291788812315709"/>
          <c:y val="9.3440253866878042E-2"/>
          <c:w val="0.78507913514213667"/>
          <c:h val="0.11522199631705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Average Daily Pending </a:t>
            </a:r>
            <a:r>
              <a:rPr lang="en-US" sz="2400" b="1" baseline="0" dirty="0"/>
              <a:t>Sales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227682654381639E-2"/>
          <c:y val="0.21869091645418501"/>
          <c:w val="0.96378584116485011"/>
          <c:h val="0.56625393203172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3/7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121.14285714285714</c:v>
                </c:pt>
                <c:pt idx="1">
                  <c:v>369.42857142857144</c:v>
                </c:pt>
                <c:pt idx="2">
                  <c:v>24.428571428571427</c:v>
                </c:pt>
                <c:pt idx="3">
                  <c:v>175.42857142857142</c:v>
                </c:pt>
                <c:pt idx="4">
                  <c:v>743.71428571428567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66-4E57-9735-6F74289EEA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3/14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131.57142857142858</c:v>
                </c:pt>
                <c:pt idx="1">
                  <c:v>356.28571428571428</c:v>
                </c:pt>
                <c:pt idx="2">
                  <c:v>25.571428571428573</c:v>
                </c:pt>
                <c:pt idx="3">
                  <c:v>176.28571428571428</c:v>
                </c:pt>
                <c:pt idx="4">
                  <c:v>740.14285714285711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8C-403E-A9D0-432E907D3E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3/21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104.42857142857143</c:v>
                </c:pt>
                <c:pt idx="1">
                  <c:v>294.42857142857144</c:v>
                </c:pt>
                <c:pt idx="2">
                  <c:v>21.142857142857142</c:v>
                </c:pt>
                <c:pt idx="3">
                  <c:v>156.28571428571428</c:v>
                </c:pt>
                <c:pt idx="4">
                  <c:v>620.71428571428567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66-4CF5-82DC-2C46C848546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3/28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65</c:v>
                </c:pt>
                <c:pt idx="1">
                  <c:v>237.28571428571428</c:v>
                </c:pt>
                <c:pt idx="2">
                  <c:v>14.142857142857142</c:v>
                </c:pt>
                <c:pt idx="3">
                  <c:v>119.57142857142857</c:v>
                </c:pt>
                <c:pt idx="4">
                  <c:v>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4-4A13-A520-F3C907CD14F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4/4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Sheet1!$F$2:$F$6</c:f>
              <c:numCache>
                <c:formatCode>0</c:formatCode>
                <c:ptCount val="5"/>
                <c:pt idx="0">
                  <c:v>54.714285714285715</c:v>
                </c:pt>
                <c:pt idx="1">
                  <c:v>215.71428571428572</c:v>
                </c:pt>
                <c:pt idx="2">
                  <c:v>14.142857142857142</c:v>
                </c:pt>
                <c:pt idx="3">
                  <c:v>119.28571428571429</c:v>
                </c:pt>
                <c:pt idx="4">
                  <c:v>434.71428571428572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4-4A13-A520-F3C907CD14F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4/11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Sheet1!$G$2:$G$6</c:f>
              <c:numCache>
                <c:formatCode>0</c:formatCode>
                <c:ptCount val="5"/>
                <c:pt idx="0">
                  <c:v>59.571428571428569</c:v>
                </c:pt>
                <c:pt idx="1">
                  <c:v>213</c:v>
                </c:pt>
                <c:pt idx="2">
                  <c:v>13.571428571428571</c:v>
                </c:pt>
                <c:pt idx="3">
                  <c:v>116.71428571428571</c:v>
                </c:pt>
                <c:pt idx="4">
                  <c:v>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E-43AE-BDDC-B338F3C83ED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4/18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Sheet1!$H$2:$H$6</c:f>
              <c:numCache>
                <c:formatCode>0</c:formatCode>
                <c:ptCount val="5"/>
                <c:pt idx="0">
                  <c:v>68.285714285714292</c:v>
                </c:pt>
                <c:pt idx="1">
                  <c:v>217.42857142857142</c:v>
                </c:pt>
                <c:pt idx="2">
                  <c:v>14.857142857142858</c:v>
                </c:pt>
                <c:pt idx="3">
                  <c:v>134.71428571428572</c:v>
                </c:pt>
                <c:pt idx="4">
                  <c:v>473.28571428571428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0E-43AE-BDDC-B338F3C83EDA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4/25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Sheet1!$I$2:$I$6</c:f>
              <c:numCache>
                <c:formatCode>0</c:formatCode>
                <c:ptCount val="5"/>
                <c:pt idx="0">
                  <c:v>83.571428571428569</c:v>
                </c:pt>
                <c:pt idx="1">
                  <c:v>275</c:v>
                </c:pt>
                <c:pt idx="2">
                  <c:v>21.571428571428573</c:v>
                </c:pt>
                <c:pt idx="3">
                  <c:v>166.57142857142858</c:v>
                </c:pt>
                <c:pt idx="4">
                  <c:v>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44-42D5-82B5-9ECEECE51179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5/2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Sheet1!$J$2:$J$6</c:f>
              <c:numCache>
                <c:formatCode>0</c:formatCode>
                <c:ptCount val="5"/>
                <c:pt idx="0">
                  <c:v>91</c:v>
                </c:pt>
                <c:pt idx="1">
                  <c:v>307.57142857142856</c:v>
                </c:pt>
                <c:pt idx="2">
                  <c:v>19.285714285714285</c:v>
                </c:pt>
                <c:pt idx="3">
                  <c:v>176</c:v>
                </c:pt>
                <c:pt idx="4">
                  <c:v>647.57142857142856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D-4FD1-BA20-0B2C0D2A9205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5/9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Sheet1!$K$2:$K$6</c:f>
              <c:numCache>
                <c:formatCode>0</c:formatCode>
                <c:ptCount val="5"/>
                <c:pt idx="0">
                  <c:v>114.57142857142857</c:v>
                </c:pt>
                <c:pt idx="1">
                  <c:v>353.85714285714283</c:v>
                </c:pt>
                <c:pt idx="2">
                  <c:v>25.571428571428573</c:v>
                </c:pt>
                <c:pt idx="3">
                  <c:v>186.14285714285714</c:v>
                </c:pt>
                <c:pt idx="4">
                  <c:v>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C-4CE3-A45F-66CE8509DAB4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5/16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Sheet1!$L$2:$L$6</c:f>
              <c:numCache>
                <c:formatCode>0</c:formatCode>
                <c:ptCount val="5"/>
                <c:pt idx="0">
                  <c:v>131.42857142857142</c:v>
                </c:pt>
                <c:pt idx="1">
                  <c:v>360</c:v>
                </c:pt>
                <c:pt idx="2">
                  <c:v>29.428571428571427</c:v>
                </c:pt>
                <c:pt idx="3">
                  <c:v>192.42857142857142</c:v>
                </c:pt>
                <c:pt idx="4">
                  <c:v>774.42857142857144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5A-4C6F-96A3-7F354F8B1B89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5/23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Sheet1!$M$2:$M$6</c:f>
              <c:numCache>
                <c:formatCode>0</c:formatCode>
                <c:ptCount val="5"/>
                <c:pt idx="0">
                  <c:v>153.14285714285714</c:v>
                </c:pt>
                <c:pt idx="1">
                  <c:v>422.85714285714283</c:v>
                </c:pt>
                <c:pt idx="2">
                  <c:v>36.714285714285715</c:v>
                </c:pt>
                <c:pt idx="3">
                  <c:v>221</c:v>
                </c:pt>
                <c:pt idx="4">
                  <c:v>910.71428571428567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3A-457C-8A27-F1A834997DE2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5/30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Sheet1!$N$2:$N$6</c:f>
              <c:numCache>
                <c:formatCode>0</c:formatCode>
                <c:ptCount val="5"/>
                <c:pt idx="0">
                  <c:v>154.85714285714286</c:v>
                </c:pt>
                <c:pt idx="1">
                  <c:v>429.85714285714283</c:v>
                </c:pt>
                <c:pt idx="2">
                  <c:v>33.142857142857146</c:v>
                </c:pt>
                <c:pt idx="3">
                  <c:v>218.57142857142858</c:v>
                </c:pt>
                <c:pt idx="4">
                  <c:v>916.57142857142856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74-4852-AC38-EB8F836A1748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6/6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Sheet1!$O$2:$O$6</c:f>
              <c:numCache>
                <c:formatCode>0</c:formatCode>
                <c:ptCount val="5"/>
                <c:pt idx="0">
                  <c:v>154.14285714285714</c:v>
                </c:pt>
                <c:pt idx="1">
                  <c:v>460.42857142857144</c:v>
                </c:pt>
                <c:pt idx="2">
                  <c:v>40.142857142857146</c:v>
                </c:pt>
                <c:pt idx="3">
                  <c:v>233.14285714285714</c:v>
                </c:pt>
                <c:pt idx="4">
                  <c:v>976.85714285714289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3-4C21-984E-221A20936691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6/13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Sheet1!$P$2:$P$6</c:f>
              <c:numCache>
                <c:formatCode>0</c:formatCode>
                <c:ptCount val="5"/>
                <c:pt idx="0">
                  <c:v>176</c:v>
                </c:pt>
                <c:pt idx="1">
                  <c:v>500.85714285714283</c:v>
                </c:pt>
                <c:pt idx="2">
                  <c:v>39.285714285714285</c:v>
                </c:pt>
                <c:pt idx="3">
                  <c:v>253.85714285714286</c:v>
                </c:pt>
                <c:pt idx="4">
                  <c:v>1068.8571428571429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1F-4817-AF50-9C5B1EFB557E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6/20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Sheet1!$Q$2:$Q$6</c:f>
              <c:numCache>
                <c:formatCode>0</c:formatCode>
                <c:ptCount val="5"/>
                <c:pt idx="0">
                  <c:v>176.14285714285714</c:v>
                </c:pt>
                <c:pt idx="1">
                  <c:v>512.42857142857144</c:v>
                </c:pt>
                <c:pt idx="2">
                  <c:v>43.857142857142854</c:v>
                </c:pt>
                <c:pt idx="3">
                  <c:v>258.71428571428572</c:v>
                </c:pt>
                <c:pt idx="4">
                  <c:v>1092.5714285714287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1C-4343-94B0-41905C286003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6/27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Sheet1!$R$2:$R$6</c:f>
              <c:numCache>
                <c:formatCode>0</c:formatCode>
                <c:ptCount val="5"/>
                <c:pt idx="0">
                  <c:v>179.71428571428572</c:v>
                </c:pt>
                <c:pt idx="1">
                  <c:v>505.28571428571428</c:v>
                </c:pt>
                <c:pt idx="2">
                  <c:v>45.285714285714285</c:v>
                </c:pt>
                <c:pt idx="3">
                  <c:v>235.85714285714286</c:v>
                </c:pt>
                <c:pt idx="4">
                  <c:v>1066.2857142857142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8F-4C09-AA80-2A4BFE84EA86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7/4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Sheet1!$S$2:$S$6</c:f>
              <c:numCache>
                <c:formatCode>0</c:formatCode>
                <c:ptCount val="5"/>
                <c:pt idx="0">
                  <c:v>177</c:v>
                </c:pt>
                <c:pt idx="1">
                  <c:v>506.71428571428572</c:v>
                </c:pt>
                <c:pt idx="2">
                  <c:v>41.142857142857146</c:v>
                </c:pt>
                <c:pt idx="3">
                  <c:v>226.57142857142858</c:v>
                </c:pt>
                <c:pt idx="4">
                  <c:v>1038.4285714285713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9-4F4D-AED4-1EDE9BCBFC4D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7/11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Sheet1!$T$2:$T$6</c:f>
              <c:numCache>
                <c:formatCode>0</c:formatCode>
                <c:ptCount val="5"/>
                <c:pt idx="0">
                  <c:v>166.57142857142858</c:v>
                </c:pt>
                <c:pt idx="1">
                  <c:v>490</c:v>
                </c:pt>
                <c:pt idx="2">
                  <c:v>39.142857142857146</c:v>
                </c:pt>
                <c:pt idx="3">
                  <c:v>221.14285714285714</c:v>
                </c:pt>
                <c:pt idx="4">
                  <c:v>1003.2857142857143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02-4EF8-9A8A-A17457BBFE99}"/>
            </c:ext>
          </c:extLst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7/18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Sheet1!$U$2:$U$6</c:f>
              <c:numCache>
                <c:formatCode>0</c:formatCode>
                <c:ptCount val="5"/>
                <c:pt idx="0">
                  <c:v>178</c:v>
                </c:pt>
                <c:pt idx="1">
                  <c:v>540.57142857142856</c:v>
                </c:pt>
                <c:pt idx="2">
                  <c:v>40.857142857142854</c:v>
                </c:pt>
                <c:pt idx="3">
                  <c:v>243.71428571428572</c:v>
                </c:pt>
                <c:pt idx="4">
                  <c:v>1105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02-4EF8-9A8A-A17457BBFE99}"/>
            </c:ext>
          </c:extLst>
        </c:ser>
        <c:ser>
          <c:idx val="20"/>
          <c:order val="20"/>
          <c:tx>
            <c:strRef>
              <c:f>Sheet1!$V$1</c:f>
              <c:strCache>
                <c:ptCount val="1"/>
                <c:pt idx="0">
                  <c:v>7/25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Sheet1!$V$2:$V$6</c:f>
              <c:numCache>
                <c:formatCode>0</c:formatCode>
                <c:ptCount val="5"/>
                <c:pt idx="0">
                  <c:v>180.28571428571428</c:v>
                </c:pt>
                <c:pt idx="1">
                  <c:v>523.71428571428567</c:v>
                </c:pt>
                <c:pt idx="2">
                  <c:v>46.428571428571431</c:v>
                </c:pt>
                <c:pt idx="3">
                  <c:v>238.85714285714286</c:v>
                </c:pt>
                <c:pt idx="4">
                  <c:v>1082.1428571428571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F4-4902-9FCA-6A7C3128B313}"/>
            </c:ext>
          </c:extLst>
        </c:ser>
        <c:ser>
          <c:idx val="21"/>
          <c:order val="21"/>
          <c:tx>
            <c:strRef>
              <c:f>Sheet1!$W$1</c:f>
              <c:strCache>
                <c:ptCount val="1"/>
                <c:pt idx="0">
                  <c:v>8/1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Sheet1!$W$2:$W$6</c:f>
              <c:numCache>
                <c:formatCode>0</c:formatCode>
                <c:ptCount val="5"/>
                <c:pt idx="0">
                  <c:v>181.14285714285714</c:v>
                </c:pt>
                <c:pt idx="1">
                  <c:v>517.14285714285711</c:v>
                </c:pt>
                <c:pt idx="2">
                  <c:v>43</c:v>
                </c:pt>
                <c:pt idx="3">
                  <c:v>241</c:v>
                </c:pt>
                <c:pt idx="4">
                  <c:v>1074.4285714285713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9D-4E4D-A18D-AA2081A3FE99}"/>
            </c:ext>
          </c:extLst>
        </c:ser>
        <c:ser>
          <c:idx val="22"/>
          <c:order val="22"/>
          <c:tx>
            <c:strRef>
              <c:f>Sheet1!$X$1</c:f>
              <c:strCache>
                <c:ptCount val="1"/>
                <c:pt idx="0">
                  <c:v>8/8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Sheet1!$X$2:$X$6</c:f>
              <c:numCache>
                <c:formatCode>0</c:formatCode>
                <c:ptCount val="5"/>
                <c:pt idx="0">
                  <c:v>171.71428571428572</c:v>
                </c:pt>
                <c:pt idx="1">
                  <c:v>526.42857142857144</c:v>
                </c:pt>
                <c:pt idx="2">
                  <c:v>47.285714285714285</c:v>
                </c:pt>
                <c:pt idx="3">
                  <c:v>229.71428571428572</c:v>
                </c:pt>
                <c:pt idx="4">
                  <c:v>1070.4285714285713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43-467B-B975-95C40A200CFF}"/>
            </c:ext>
          </c:extLst>
        </c:ser>
        <c:ser>
          <c:idx val="23"/>
          <c:order val="23"/>
          <c:tx>
            <c:strRef>
              <c:f>Sheet1!$Y$1</c:f>
              <c:strCache>
                <c:ptCount val="1"/>
                <c:pt idx="0">
                  <c:v>8/14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Sheet1!$Y$2:$Y$6</c:f>
              <c:numCache>
                <c:formatCode>0</c:formatCode>
                <c:ptCount val="5"/>
                <c:pt idx="0">
                  <c:v>172.83333333333334</c:v>
                </c:pt>
                <c:pt idx="1">
                  <c:v>497.5</c:v>
                </c:pt>
                <c:pt idx="2">
                  <c:v>44.166666666666664</c:v>
                </c:pt>
                <c:pt idx="3">
                  <c:v>255</c:v>
                </c:pt>
                <c:pt idx="4">
                  <c:v>1070.8333333333333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6E-41B9-98BF-C5A3CA3E82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0672447"/>
        <c:axId val="607160751"/>
      </c:barChart>
      <c:catAx>
        <c:axId val="430672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160751"/>
        <c:crosses val="autoZero"/>
        <c:auto val="1"/>
        <c:lblAlgn val="ctr"/>
        <c:lblOffset val="100"/>
        <c:noMultiLvlLbl val="0"/>
      </c:catAx>
      <c:valAx>
        <c:axId val="607160751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30672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6462557777622943E-2"/>
          <c:y val="8.4856728801024836E-2"/>
          <c:w val="0.79683343785566618"/>
          <c:h val="0.11522199631705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Average Daily Closed</a:t>
            </a:r>
            <a:r>
              <a:rPr lang="en-US" sz="2400" b="1" baseline="0" dirty="0"/>
              <a:t> Sales (Existing SFH only) 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738785101881083E-3"/>
          <c:y val="0.11397191065077583"/>
          <c:w val="0.96473526729827253"/>
          <c:h val="0.65723929772977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3/7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103.57142857142857</c:v>
                </c:pt>
                <c:pt idx="1">
                  <c:v>325.14285714285717</c:v>
                </c:pt>
                <c:pt idx="2">
                  <c:v>21.857142857142858</c:v>
                </c:pt>
                <c:pt idx="3">
                  <c:v>134.57142857142858</c:v>
                </c:pt>
                <c:pt idx="4">
                  <c:v>630.57142857142856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66-4E57-9735-6F74289EEA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3/14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113.57142857142857</c:v>
                </c:pt>
                <c:pt idx="1">
                  <c:v>342.85714285714283</c:v>
                </c:pt>
                <c:pt idx="2">
                  <c:v>25.428571428571427</c:v>
                </c:pt>
                <c:pt idx="3">
                  <c:v>141</c:v>
                </c:pt>
                <c:pt idx="4">
                  <c:v>672.85714285714289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8C-403E-A9D0-432E907D3E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3/21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103.85714285714286</c:v>
                </c:pt>
                <c:pt idx="1">
                  <c:v>349</c:v>
                </c:pt>
                <c:pt idx="2">
                  <c:v>28.285714285714285</c:v>
                </c:pt>
                <c:pt idx="3">
                  <c:v>143</c:v>
                </c:pt>
                <c:pt idx="4">
                  <c:v>670.57142857142856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66-4CF5-82DC-2C46C848546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3/28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93.428571428571431</c:v>
                </c:pt>
                <c:pt idx="1">
                  <c:v>323</c:v>
                </c:pt>
                <c:pt idx="2">
                  <c:v>24</c:v>
                </c:pt>
                <c:pt idx="3">
                  <c:v>134.85714285714286</c:v>
                </c:pt>
                <c:pt idx="4">
                  <c:v>622.42857142857144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AE-4AA1-8F3D-1584F23412A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4/4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Sheet1!$F$2:$F$6</c:f>
              <c:numCache>
                <c:formatCode>0</c:formatCode>
                <c:ptCount val="5"/>
                <c:pt idx="0">
                  <c:v>93.142857142857139</c:v>
                </c:pt>
                <c:pt idx="1">
                  <c:v>299.71428571428572</c:v>
                </c:pt>
                <c:pt idx="2">
                  <c:v>24.142857142857142</c:v>
                </c:pt>
                <c:pt idx="3">
                  <c:v>127.85714285714286</c:v>
                </c:pt>
                <c:pt idx="4">
                  <c:v>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E-4AA1-8F3D-1584F23412A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4/11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Sheet1!$G$2:$G$6</c:f>
              <c:numCache>
                <c:formatCode>0</c:formatCode>
                <c:ptCount val="5"/>
                <c:pt idx="0">
                  <c:v>92.428571428571431</c:v>
                </c:pt>
                <c:pt idx="1">
                  <c:v>266.42857142857144</c:v>
                </c:pt>
                <c:pt idx="2">
                  <c:v>20.571428571428573</c:v>
                </c:pt>
                <c:pt idx="3">
                  <c:v>117.71428571428571</c:v>
                </c:pt>
                <c:pt idx="4">
                  <c:v>536.42857142857144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A-4664-89ED-BE29DB92FAB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4/18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Sheet1!$H$2:$H$6</c:f>
              <c:numCache>
                <c:formatCode>0</c:formatCode>
                <c:ptCount val="5"/>
                <c:pt idx="0">
                  <c:v>89.285714285714292</c:v>
                </c:pt>
                <c:pt idx="1">
                  <c:v>252.14285714285714</c:v>
                </c:pt>
                <c:pt idx="2">
                  <c:v>18.714285714285715</c:v>
                </c:pt>
                <c:pt idx="3">
                  <c:v>120</c:v>
                </c:pt>
                <c:pt idx="4">
                  <c:v>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A-4664-89ED-BE29DB92FAB5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4/25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Sheet1!$I$2:$I$6</c:f>
              <c:numCache>
                <c:formatCode>0</c:formatCode>
                <c:ptCount val="5"/>
                <c:pt idx="0">
                  <c:v>80.857142857142861</c:v>
                </c:pt>
                <c:pt idx="1">
                  <c:v>231.71428571428572</c:v>
                </c:pt>
                <c:pt idx="2">
                  <c:v>17</c:v>
                </c:pt>
                <c:pt idx="3">
                  <c:v>118.14285714285714</c:v>
                </c:pt>
                <c:pt idx="4">
                  <c:v>488.14285714285717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B1-4624-8C17-E81BA7A0A2C9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5/2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Sheet1!$J$2:$J$6</c:f>
              <c:numCache>
                <c:formatCode>0</c:formatCode>
                <c:ptCount val="5"/>
                <c:pt idx="0">
                  <c:v>78.285714285714292</c:v>
                </c:pt>
                <c:pt idx="1">
                  <c:v>260.42857142857144</c:v>
                </c:pt>
                <c:pt idx="2">
                  <c:v>16.857142857142858</c:v>
                </c:pt>
                <c:pt idx="3">
                  <c:v>123</c:v>
                </c:pt>
                <c:pt idx="4">
                  <c:v>510.42857142857144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81-4ADB-B878-DB054B595DFE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5/9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Sheet1!$K$2:$K$6</c:f>
              <c:numCache>
                <c:formatCode>0</c:formatCode>
                <c:ptCount val="5"/>
                <c:pt idx="0">
                  <c:v>73.571428571428569</c:v>
                </c:pt>
                <c:pt idx="1">
                  <c:v>208.85714285714286</c:v>
                </c:pt>
                <c:pt idx="2">
                  <c:v>15.428571428571429</c:v>
                </c:pt>
                <c:pt idx="3">
                  <c:v>108.57142857142857</c:v>
                </c:pt>
                <c:pt idx="4">
                  <c:v>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CB-4D49-ACC3-F2A982EA9A88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5/16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Sheet1!$L$2:$L$6</c:f>
              <c:numCache>
                <c:formatCode>0</c:formatCode>
                <c:ptCount val="5"/>
                <c:pt idx="0">
                  <c:v>74.285714285714292</c:v>
                </c:pt>
                <c:pt idx="1">
                  <c:v>218.14285714285714</c:v>
                </c:pt>
                <c:pt idx="2">
                  <c:v>14.857142857142858</c:v>
                </c:pt>
                <c:pt idx="3">
                  <c:v>119</c:v>
                </c:pt>
                <c:pt idx="4">
                  <c:v>457.85714285714283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2-41E0-8EDE-85663E68915A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5/23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Sheet1!$M$2:$M$6</c:f>
              <c:numCache>
                <c:formatCode>0</c:formatCode>
                <c:ptCount val="5"/>
                <c:pt idx="0">
                  <c:v>96.142857142857139</c:v>
                </c:pt>
                <c:pt idx="1">
                  <c:v>244.28571428571428</c:v>
                </c:pt>
                <c:pt idx="2">
                  <c:v>18.142857142857142</c:v>
                </c:pt>
                <c:pt idx="3">
                  <c:v>132.85714285714286</c:v>
                </c:pt>
                <c:pt idx="4">
                  <c:v>533.57142857142856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0E-4AE8-A5DC-DAB71F6A21F5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5/30</c:v>
                </c:pt>
              </c:strCache>
            </c:strRef>
          </c:tx>
          <c:spPr>
            <a:solidFill>
              <a:srgbClr val="EE484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Sheet1!$N$2:$N$6</c:f>
              <c:numCache>
                <c:formatCode>0</c:formatCode>
                <c:ptCount val="5"/>
                <c:pt idx="0">
                  <c:v>93.857142857142861</c:v>
                </c:pt>
                <c:pt idx="1">
                  <c:v>259.57142857142856</c:v>
                </c:pt>
                <c:pt idx="2">
                  <c:v>15.428571428571429</c:v>
                </c:pt>
                <c:pt idx="3">
                  <c:v>128.28571428571428</c:v>
                </c:pt>
                <c:pt idx="4">
                  <c:v>537.57142857142856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76-4577-9378-5AA30326FB2D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6/6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Sheet1!$O$2:$O$6</c:f>
              <c:numCache>
                <c:formatCode>0</c:formatCode>
                <c:ptCount val="5"/>
                <c:pt idx="0">
                  <c:v>109.14285714285714</c:v>
                </c:pt>
                <c:pt idx="1">
                  <c:v>283</c:v>
                </c:pt>
                <c:pt idx="2">
                  <c:v>25</c:v>
                </c:pt>
                <c:pt idx="3">
                  <c:v>148</c:v>
                </c:pt>
                <c:pt idx="4">
                  <c:v>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1-4306-A6DC-6819945F20B1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6/13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Sheet1!$P$2:$P$6</c:f>
              <c:numCache>
                <c:formatCode>0</c:formatCode>
                <c:ptCount val="5"/>
                <c:pt idx="0">
                  <c:v>121</c:v>
                </c:pt>
                <c:pt idx="1">
                  <c:v>304.28571428571428</c:v>
                </c:pt>
                <c:pt idx="2">
                  <c:v>25.142857142857142</c:v>
                </c:pt>
                <c:pt idx="3">
                  <c:v>155.71428571428572</c:v>
                </c:pt>
                <c:pt idx="4">
                  <c:v>672.71428571428567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1-470A-8743-2C9690C3BB5B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6/20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Sheet1!$Q$2:$Q$6</c:f>
              <c:numCache>
                <c:formatCode>0</c:formatCode>
                <c:ptCount val="5"/>
                <c:pt idx="0">
                  <c:v>145.57142857142858</c:v>
                </c:pt>
                <c:pt idx="1">
                  <c:v>353.71428571428572</c:v>
                </c:pt>
                <c:pt idx="2">
                  <c:v>28.714285714285715</c:v>
                </c:pt>
                <c:pt idx="3">
                  <c:v>177.42857142857142</c:v>
                </c:pt>
                <c:pt idx="4">
                  <c:v>773.57142857142856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0C-4E4F-A975-3330CCB7BF94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6/27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Sheet1!$R$2:$R$6</c:f>
              <c:numCache>
                <c:formatCode>0</c:formatCode>
                <c:ptCount val="5"/>
                <c:pt idx="0">
                  <c:v>148.14285714285714</c:v>
                </c:pt>
                <c:pt idx="1">
                  <c:v>363.42857142857144</c:v>
                </c:pt>
                <c:pt idx="2">
                  <c:v>31.428571428571427</c:v>
                </c:pt>
                <c:pt idx="3">
                  <c:v>183.71428571428572</c:v>
                </c:pt>
                <c:pt idx="4">
                  <c:v>795.28571428571433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F-45F5-9B35-1E2B954A236A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7/4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Sheet1!$S$2:$S$6</c:f>
              <c:numCache>
                <c:formatCode>0</c:formatCode>
                <c:ptCount val="5"/>
                <c:pt idx="0">
                  <c:v>149.71428571428572</c:v>
                </c:pt>
                <c:pt idx="1">
                  <c:v>392.71428571428572</c:v>
                </c:pt>
                <c:pt idx="2">
                  <c:v>32.714285714285715</c:v>
                </c:pt>
                <c:pt idx="3">
                  <c:v>165.14285714285714</c:v>
                </c:pt>
                <c:pt idx="4">
                  <c:v>816.42857142857144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7D-431A-80C4-9D80752C977B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7/11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Sheet1!$T$2:$T$6</c:f>
              <c:numCache>
                <c:formatCode>0</c:formatCode>
                <c:ptCount val="5"/>
                <c:pt idx="0">
                  <c:v>158.85714285714286</c:v>
                </c:pt>
                <c:pt idx="1">
                  <c:v>397.42857142857144</c:v>
                </c:pt>
                <c:pt idx="2">
                  <c:v>32.857142857142854</c:v>
                </c:pt>
                <c:pt idx="3">
                  <c:v>184.57142857142858</c:v>
                </c:pt>
                <c:pt idx="4">
                  <c:v>850.42857142857144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1-43F2-880C-6655B3043FC4}"/>
            </c:ext>
          </c:extLst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7/18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Sheet1!$U$2:$U$6</c:f>
              <c:numCache>
                <c:formatCode>0</c:formatCode>
                <c:ptCount val="5"/>
                <c:pt idx="0">
                  <c:v>169</c:v>
                </c:pt>
                <c:pt idx="1">
                  <c:v>411.28571428571428</c:v>
                </c:pt>
                <c:pt idx="2">
                  <c:v>38.142857142857146</c:v>
                </c:pt>
                <c:pt idx="3">
                  <c:v>202.14285714285714</c:v>
                </c:pt>
                <c:pt idx="4">
                  <c:v>900.14285714285711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23-49D2-AC44-EE41C5961005}"/>
            </c:ext>
          </c:extLst>
        </c:ser>
        <c:ser>
          <c:idx val="20"/>
          <c:order val="20"/>
          <c:tx>
            <c:strRef>
              <c:f>Sheet1!$V$1</c:f>
              <c:strCache>
                <c:ptCount val="1"/>
                <c:pt idx="0">
                  <c:v>7/25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Sheet1!$V$2:$V$6</c:f>
              <c:numCache>
                <c:formatCode>0</c:formatCode>
                <c:ptCount val="5"/>
                <c:pt idx="0">
                  <c:v>163</c:v>
                </c:pt>
                <c:pt idx="1">
                  <c:v>427.42857142857144</c:v>
                </c:pt>
                <c:pt idx="2">
                  <c:v>35.428571428571431</c:v>
                </c:pt>
                <c:pt idx="3">
                  <c:v>195</c:v>
                </c:pt>
                <c:pt idx="4">
                  <c:v>902.42857142857144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1C-4E59-92F2-37BB16BC2497}"/>
            </c:ext>
          </c:extLst>
        </c:ser>
        <c:ser>
          <c:idx val="21"/>
          <c:order val="21"/>
          <c:tx>
            <c:strRef>
              <c:f>Sheet1!$W$1</c:f>
              <c:strCache>
                <c:ptCount val="1"/>
                <c:pt idx="0">
                  <c:v>8/1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Sheet1!$W$2:$W$6</c:f>
              <c:numCache>
                <c:formatCode>0</c:formatCode>
                <c:ptCount val="5"/>
                <c:pt idx="0">
                  <c:v>189.14285714285714</c:v>
                </c:pt>
                <c:pt idx="1">
                  <c:v>497.85714285714283</c:v>
                </c:pt>
                <c:pt idx="2">
                  <c:v>41.857142857142854</c:v>
                </c:pt>
                <c:pt idx="3">
                  <c:v>222.42857142857142</c:v>
                </c:pt>
                <c:pt idx="4">
                  <c:v>1044.5714285714287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91-4FC0-861A-2A388D316D90}"/>
            </c:ext>
          </c:extLst>
        </c:ser>
        <c:ser>
          <c:idx val="22"/>
          <c:order val="22"/>
          <c:tx>
            <c:strRef>
              <c:f>Sheet1!$X$1</c:f>
              <c:strCache>
                <c:ptCount val="1"/>
                <c:pt idx="0">
                  <c:v>8/8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Sheet1!$X$2:$X$6</c:f>
              <c:numCache>
                <c:formatCode>0</c:formatCode>
                <c:ptCount val="5"/>
                <c:pt idx="0">
                  <c:v>153</c:v>
                </c:pt>
                <c:pt idx="1">
                  <c:v>414.85714285714283</c:v>
                </c:pt>
                <c:pt idx="2">
                  <c:v>33.285714285714285</c:v>
                </c:pt>
                <c:pt idx="3">
                  <c:v>176.28571428571428</c:v>
                </c:pt>
                <c:pt idx="4">
                  <c:v>855.71428571428567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8E-46CF-BEC7-20D94211A973}"/>
            </c:ext>
          </c:extLst>
        </c:ser>
        <c:ser>
          <c:idx val="23"/>
          <c:order val="23"/>
          <c:tx>
            <c:strRef>
              <c:f>Sheet1!$Y$1</c:f>
              <c:strCache>
                <c:ptCount val="1"/>
                <c:pt idx="0">
                  <c:v>8/14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Bay Area</c:v>
                </c:pt>
                <c:pt idx="1">
                  <c:v>So CA</c:v>
                </c:pt>
                <c:pt idx="2">
                  <c:v>Central Coast</c:v>
                </c:pt>
                <c:pt idx="3">
                  <c:v>Central Valley</c:v>
                </c:pt>
                <c:pt idx="4">
                  <c:v>California</c:v>
                </c:pt>
              </c:strCache>
            </c:strRef>
          </c:cat>
          <c:val>
            <c:numRef>
              <c:f>Sheet1!$Y$2:$Y$6</c:f>
              <c:numCache>
                <c:formatCode>0</c:formatCode>
                <c:ptCount val="5"/>
                <c:pt idx="0">
                  <c:v>145.5</c:v>
                </c:pt>
                <c:pt idx="1">
                  <c:v>392.66666666666669</c:v>
                </c:pt>
                <c:pt idx="2">
                  <c:v>39.5</c:v>
                </c:pt>
                <c:pt idx="3">
                  <c:v>155.5</c:v>
                </c:pt>
                <c:pt idx="4">
                  <c:v>798.83333333333337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C7-4457-BD75-7369F3AEE1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0672447"/>
        <c:axId val="607160751"/>
      </c:barChart>
      <c:catAx>
        <c:axId val="430672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160751"/>
        <c:crosses val="autoZero"/>
        <c:auto val="1"/>
        <c:lblAlgn val="ctr"/>
        <c:lblOffset val="100"/>
        <c:noMultiLvlLbl val="0"/>
      </c:catAx>
      <c:valAx>
        <c:axId val="607160751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30672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008980666058373"/>
          <c:y val="8.1423318774683548E-2"/>
          <c:w val="0.73886844776489413"/>
          <c:h val="0.11522199631705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 U.S. Continuing Unemployment Insurance Claims </a:t>
            </a:r>
          </a:p>
        </c:rich>
      </c:tx>
      <c:layout>
        <c:manualLayout>
          <c:xMode val="edge"/>
          <c:yMode val="edge"/>
          <c:x val="0.2625517979607388"/>
          <c:y val="3.07733238204540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US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23-4B45-BE5D-FCDCCECA5353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23-4B45-BE5D-FCDCCECA5353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45-4667-A8D6-1E6A05539F5E}"/>
                </c:ext>
              </c:extLst>
            </c:dLbl>
            <c:dLbl>
              <c:idx val="22"/>
              <c:layout>
                <c:manualLayout>
                  <c:x val="0"/>
                  <c:y val="1.3259456237007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D0-4B62-8889-D00C9C50A40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Sheet1!$A$2:$A$24</c:f>
              <c:numCache>
                <c:formatCode>m/d/yyyy</c:formatCode>
                <c:ptCount val="23"/>
                <c:pt idx="0">
                  <c:v>43890</c:v>
                </c:pt>
                <c:pt idx="1">
                  <c:v>43897</c:v>
                </c:pt>
                <c:pt idx="2">
                  <c:v>43904</c:v>
                </c:pt>
                <c:pt idx="3">
                  <c:v>43911</c:v>
                </c:pt>
                <c:pt idx="4">
                  <c:v>43918</c:v>
                </c:pt>
                <c:pt idx="5">
                  <c:v>43925</c:v>
                </c:pt>
                <c:pt idx="6">
                  <c:v>43932</c:v>
                </c:pt>
                <c:pt idx="7">
                  <c:v>43939</c:v>
                </c:pt>
                <c:pt idx="8">
                  <c:v>43946</c:v>
                </c:pt>
                <c:pt idx="9">
                  <c:v>43953</c:v>
                </c:pt>
                <c:pt idx="10">
                  <c:v>43960</c:v>
                </c:pt>
                <c:pt idx="11">
                  <c:v>43967</c:v>
                </c:pt>
                <c:pt idx="12">
                  <c:v>43974</c:v>
                </c:pt>
                <c:pt idx="13">
                  <c:v>43981</c:v>
                </c:pt>
                <c:pt idx="14">
                  <c:v>43988</c:v>
                </c:pt>
                <c:pt idx="15">
                  <c:v>43995</c:v>
                </c:pt>
                <c:pt idx="16">
                  <c:v>44002</c:v>
                </c:pt>
                <c:pt idx="17">
                  <c:v>44009</c:v>
                </c:pt>
                <c:pt idx="18">
                  <c:v>44016</c:v>
                </c:pt>
                <c:pt idx="19">
                  <c:v>44023</c:v>
                </c:pt>
                <c:pt idx="20">
                  <c:v>44030</c:v>
                </c:pt>
                <c:pt idx="21">
                  <c:v>44037</c:v>
                </c:pt>
                <c:pt idx="22">
                  <c:v>44044</c:v>
                </c:pt>
              </c:numCache>
            </c:numRef>
          </c:cat>
          <c:val>
            <c:numRef>
              <c:f>Sheet1!$B$2:$B$24</c:f>
              <c:numCache>
                <c:formatCode>0</c:formatCode>
                <c:ptCount val="23"/>
                <c:pt idx="0">
                  <c:v>1699000</c:v>
                </c:pt>
                <c:pt idx="1">
                  <c:v>1702000</c:v>
                </c:pt>
                <c:pt idx="2">
                  <c:v>1784000</c:v>
                </c:pt>
                <c:pt idx="3">
                  <c:v>3059000</c:v>
                </c:pt>
                <c:pt idx="4">
                  <c:v>7446000</c:v>
                </c:pt>
                <c:pt idx="5">
                  <c:v>11914000</c:v>
                </c:pt>
                <c:pt idx="6" formatCode="General">
                  <c:v>15819000</c:v>
                </c:pt>
                <c:pt idx="7">
                  <c:v>18011000</c:v>
                </c:pt>
                <c:pt idx="8" formatCode="General">
                  <c:v>22377000</c:v>
                </c:pt>
                <c:pt idx="9" formatCode="General">
                  <c:v>22548000</c:v>
                </c:pt>
                <c:pt idx="10" formatCode="General">
                  <c:v>24912000</c:v>
                </c:pt>
                <c:pt idx="11" formatCode="General">
                  <c:v>20841000</c:v>
                </c:pt>
                <c:pt idx="12" formatCode="General">
                  <c:v>21268000</c:v>
                </c:pt>
                <c:pt idx="13" formatCode="General">
                  <c:v>20606000</c:v>
                </c:pt>
                <c:pt idx="14" formatCode="General">
                  <c:v>20289000</c:v>
                </c:pt>
                <c:pt idx="15" formatCode="General">
                  <c:v>19231000</c:v>
                </c:pt>
                <c:pt idx="16" formatCode="General">
                  <c:v>18760000</c:v>
                </c:pt>
                <c:pt idx="17" formatCode="General">
                  <c:v>17760000</c:v>
                </c:pt>
                <c:pt idx="18" formatCode="General">
                  <c:v>17304000</c:v>
                </c:pt>
                <c:pt idx="19" formatCode="General">
                  <c:v>16151000</c:v>
                </c:pt>
                <c:pt idx="20" formatCode="General">
                  <c:v>16951000</c:v>
                </c:pt>
                <c:pt idx="21" formatCode="General">
                  <c:v>16090000</c:v>
                </c:pt>
                <c:pt idx="22" formatCode="General">
                  <c:v>15486000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39-4661-B9CF-741400B4D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-2"/>
        <c:axId val="1822669071"/>
        <c:axId val="1868269119"/>
      </c:barChart>
      <c:catAx>
        <c:axId val="1822669071"/>
        <c:scaling>
          <c:orientation val="minMax"/>
        </c:scaling>
        <c:delete val="0"/>
        <c:axPos val="b"/>
        <c:numFmt formatCode="m/d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269119"/>
        <c:crosses val="autoZero"/>
        <c:auto val="0"/>
        <c:lblAlgn val="ctr"/>
        <c:lblOffset val="100"/>
        <c:noMultiLvlLbl val="1"/>
      </c:catAx>
      <c:valAx>
        <c:axId val="1868269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2669071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1520737327188941E-2"/>
                <c:y val="0.3051201338056622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California Continuing Unemployment Claims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CACCLAIMS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EC-4C72-8A9A-CF234B0C6FC9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12-4242-99B3-1ACD94B73E51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0F-481F-A277-2EA633CD31B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2">
                          <a:lumMod val="7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Sheet1!$A$2776:$A$2797</c:f>
              <c:numCache>
                <c:formatCode>m/d/yyyy</c:formatCode>
                <c:ptCount val="22"/>
                <c:pt idx="0">
                  <c:v>43897</c:v>
                </c:pt>
                <c:pt idx="1">
                  <c:v>43904</c:v>
                </c:pt>
                <c:pt idx="2">
                  <c:v>43911</c:v>
                </c:pt>
                <c:pt idx="3">
                  <c:v>43918</c:v>
                </c:pt>
                <c:pt idx="4">
                  <c:v>43925</c:v>
                </c:pt>
                <c:pt idx="5">
                  <c:v>43932</c:v>
                </c:pt>
                <c:pt idx="6">
                  <c:v>43939</c:v>
                </c:pt>
                <c:pt idx="7">
                  <c:v>43946</c:v>
                </c:pt>
                <c:pt idx="8">
                  <c:v>43953</c:v>
                </c:pt>
                <c:pt idx="9">
                  <c:v>43960</c:v>
                </c:pt>
                <c:pt idx="10">
                  <c:v>43967</c:v>
                </c:pt>
                <c:pt idx="11">
                  <c:v>43974</c:v>
                </c:pt>
                <c:pt idx="12">
                  <c:v>43981</c:v>
                </c:pt>
                <c:pt idx="13">
                  <c:v>43988</c:v>
                </c:pt>
                <c:pt idx="14">
                  <c:v>43995</c:v>
                </c:pt>
                <c:pt idx="15">
                  <c:v>44002</c:v>
                </c:pt>
                <c:pt idx="16">
                  <c:v>44009</c:v>
                </c:pt>
                <c:pt idx="17">
                  <c:v>44016</c:v>
                </c:pt>
                <c:pt idx="18">
                  <c:v>44023</c:v>
                </c:pt>
                <c:pt idx="19">
                  <c:v>44030</c:v>
                </c:pt>
                <c:pt idx="20">
                  <c:v>44037</c:v>
                </c:pt>
                <c:pt idx="21">
                  <c:v>44044</c:v>
                </c:pt>
              </c:numCache>
            </c:numRef>
          </c:cat>
          <c:val>
            <c:numRef>
              <c:f>Sheet1!$B$2776:$B$2797</c:f>
              <c:numCache>
                <c:formatCode>0</c:formatCode>
                <c:ptCount val="22"/>
                <c:pt idx="0">
                  <c:v>351344</c:v>
                </c:pt>
                <c:pt idx="1">
                  <c:v>421912</c:v>
                </c:pt>
                <c:pt idx="2">
                  <c:v>400565</c:v>
                </c:pt>
                <c:pt idx="3">
                  <c:v>1076761</c:v>
                </c:pt>
                <c:pt idx="4">
                  <c:v>1429954</c:v>
                </c:pt>
                <c:pt idx="5">
                  <c:v>2422458</c:v>
                </c:pt>
                <c:pt idx="6">
                  <c:v>1887575</c:v>
                </c:pt>
                <c:pt idx="7">
                  <c:v>4808361</c:v>
                </c:pt>
                <c:pt idx="8">
                  <c:v>2850204</c:v>
                </c:pt>
                <c:pt idx="9">
                  <c:v>3565153</c:v>
                </c:pt>
                <c:pt idx="10">
                  <c:v>2155310</c:v>
                </c:pt>
                <c:pt idx="11">
                  <c:v>2752401</c:v>
                </c:pt>
                <c:pt idx="12">
                  <c:v>2812484</c:v>
                </c:pt>
                <c:pt idx="13">
                  <c:v>3001413</c:v>
                </c:pt>
                <c:pt idx="14" formatCode="General">
                  <c:v>2779425</c:v>
                </c:pt>
                <c:pt idx="15" formatCode="General">
                  <c:v>2901601</c:v>
                </c:pt>
                <c:pt idx="16" formatCode="General">
                  <c:v>2758474</c:v>
                </c:pt>
                <c:pt idx="17" formatCode="General">
                  <c:v>2946807</c:v>
                </c:pt>
                <c:pt idx="18" formatCode="General">
                  <c:v>2704904</c:v>
                </c:pt>
                <c:pt idx="19" formatCode="General">
                  <c:v>3140619</c:v>
                </c:pt>
                <c:pt idx="20" formatCode="General">
                  <c:v>2789482</c:v>
                </c:pt>
                <c:pt idx="21" formatCode="General">
                  <c:v>2984954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1A-4613-9C48-4038B2213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644877344"/>
        <c:axId val="1359785264"/>
      </c:barChart>
      <c:catAx>
        <c:axId val="1644877344"/>
        <c:scaling>
          <c:orientation val="minMax"/>
        </c:scaling>
        <c:delete val="0"/>
        <c:axPos val="b"/>
        <c:numFmt formatCode="m/d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785264"/>
        <c:crosses val="autoZero"/>
        <c:auto val="0"/>
        <c:lblAlgn val="ctr"/>
        <c:lblOffset val="100"/>
        <c:noMultiLvlLbl val="0"/>
      </c:catAx>
      <c:valAx>
        <c:axId val="135978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87734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2772952135533365E-2"/>
                <c:y val="0.32973385630950874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19.08.2020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59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319" indent="-28781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259" indent="-2302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1762" indent="-2302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266" indent="-230252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2769" indent="-230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272" indent="-230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3778" indent="-230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4280" indent="-230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8E2D6-93F3-4E75-8F2B-641F158A56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972566" y="8831349"/>
            <a:ext cx="3037840" cy="46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73" tIns="47939" rIns="95873" bIns="47939" anchor="b"/>
          <a:lstStyle>
            <a:lvl1pPr defTabSz="965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5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417D5-FAF7-4B72-B49F-6131C326D8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pPr marL="0" marR="0" lvl="0" indent="0" algn="r" defTabSz="965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5925" y="701675"/>
            <a:ext cx="6188075" cy="3481388"/>
          </a:xfrm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2" y="4416479"/>
            <a:ext cx="5140960" cy="4180751"/>
          </a:xfrm>
          <a:noFill/>
        </p:spPr>
        <p:txBody>
          <a:bodyPr lIns="96790" tIns="48394" rIns="96790" bIns="48394"/>
          <a:lstStyle/>
          <a:p>
            <a:r>
              <a:rPr lang="en-US" dirty="0"/>
              <a:t>The data points represent a rolling weekly average in </a:t>
            </a:r>
            <a:r>
              <a:rPr lang="en-US" dirty="0" err="1"/>
              <a:t>ShowingTime’s</a:t>
            </a:r>
            <a:r>
              <a:rPr lang="en-US" dirty="0"/>
              <a:t> 100 top markets, with each market recording tens of thousands of appointments in 2019 and 2020.</a:t>
            </a:r>
          </a:p>
          <a:p>
            <a:r>
              <a:rPr lang="en-US" dirty="0" err="1"/>
              <a:t>ShowingTime</a:t>
            </a:r>
            <a:r>
              <a:rPr lang="en-US" dirty="0"/>
              <a:t> is the leading market stats and showing management technology provider to the residential real estate industry.</a:t>
            </a:r>
          </a:p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77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1838"/>
            <a:ext cx="6515100" cy="3663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48823" y="4640281"/>
            <a:ext cx="5990578" cy="4396054"/>
          </a:xfrm>
          <a:prstGeom prst="rect">
            <a:avLst/>
          </a:prstGeom>
        </p:spPr>
        <p:txBody>
          <a:bodyPr lIns="98570" tIns="98570" rIns="98570" bIns="98570" anchor="t" anchorCtr="0">
            <a:noAutofit/>
          </a:bodyPr>
          <a:lstStyle/>
          <a:p>
            <a:r>
              <a:rPr lang="en-US" dirty="0"/>
              <a:t>New listings include existing single-family homes only</a:t>
            </a:r>
          </a:p>
        </p:txBody>
      </p:sp>
    </p:spTree>
    <p:extLst>
      <p:ext uri="{BB962C8B-B14F-4D97-AF65-F5344CB8AC3E}">
        <p14:creationId xmlns:p14="http://schemas.microsoft.com/office/powerpoint/2010/main" val="1859470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1838"/>
            <a:ext cx="6515100" cy="3663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48823" y="4640281"/>
            <a:ext cx="5990578" cy="4396054"/>
          </a:xfrm>
          <a:prstGeom prst="rect">
            <a:avLst/>
          </a:prstGeom>
        </p:spPr>
        <p:txBody>
          <a:bodyPr lIns="98570" tIns="98570" rIns="98570" bIns="98570" anchor="t" anchorCtr="0">
            <a:noAutofit/>
          </a:bodyPr>
          <a:lstStyle/>
          <a:p>
            <a:r>
              <a:rPr lang="en-US" dirty="0"/>
              <a:t>Pending sales include existing single-family homes only</a:t>
            </a:r>
          </a:p>
        </p:txBody>
      </p:sp>
    </p:spTree>
    <p:extLst>
      <p:ext uri="{BB962C8B-B14F-4D97-AF65-F5344CB8AC3E}">
        <p14:creationId xmlns:p14="http://schemas.microsoft.com/office/powerpoint/2010/main" val="2941341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1838"/>
            <a:ext cx="6515100" cy="3663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48823" y="4640281"/>
            <a:ext cx="5990578" cy="4396054"/>
          </a:xfrm>
          <a:prstGeom prst="rect">
            <a:avLst/>
          </a:prstGeom>
        </p:spPr>
        <p:txBody>
          <a:bodyPr lIns="98570" tIns="98570" rIns="98570" bIns="98570" anchor="t" anchorCtr="0">
            <a:noAutofit/>
          </a:bodyPr>
          <a:lstStyle/>
          <a:p>
            <a:r>
              <a:rPr lang="en-US" dirty="0"/>
              <a:t>Closed sales include existing single-family homes only</a:t>
            </a:r>
          </a:p>
        </p:txBody>
      </p:sp>
    </p:spTree>
    <p:extLst>
      <p:ext uri="{BB962C8B-B14F-4D97-AF65-F5344CB8AC3E}">
        <p14:creationId xmlns:p14="http://schemas.microsoft.com/office/powerpoint/2010/main" val="4136387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https://www.dol.gov/ui/data.pdf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658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549BC-9B5C-4DB4-B6F2-B210AE61F1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24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1838"/>
            <a:ext cx="6515100" cy="3663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48823" y="4640281"/>
            <a:ext cx="5990578" cy="4396054"/>
          </a:xfrm>
          <a:prstGeom prst="rect">
            <a:avLst/>
          </a:prstGeom>
        </p:spPr>
        <p:txBody>
          <a:bodyPr lIns="98570" tIns="98570" rIns="98570" bIns="98570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687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0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>
            <a:extLst>
              <a:ext uri="{FF2B5EF4-FFF2-40B4-BE49-F238E27FC236}">
                <a16:creationId xmlns:a16="http://schemas.microsoft.com/office/drawing/2014/main" id="{F806B007-AF73-4FB1-9E56-50470D017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8026" y="809737"/>
            <a:ext cx="82677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6BBC647-D7FC-4BA5-9DCC-672F71E07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F58995-CAF5-4547-AE45-27DAB8059791}"/>
              </a:ext>
            </a:extLst>
          </p:cNvPr>
          <p:cNvSpPr/>
          <p:nvPr userDrawn="1"/>
        </p:nvSpPr>
        <p:spPr>
          <a:xfrm>
            <a:off x="914400" y="-4152900"/>
            <a:ext cx="152400" cy="65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E1284E-E9D7-4686-83EA-BA1C94E36848}"/>
              </a:ext>
            </a:extLst>
          </p:cNvPr>
          <p:cNvSpPr/>
          <p:nvPr userDrawn="1"/>
        </p:nvSpPr>
        <p:spPr>
          <a:xfrm>
            <a:off x="16535400" y="9073941"/>
            <a:ext cx="152400" cy="65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5D31025-A14E-4D42-9621-9892FC0D17D9}"/>
              </a:ext>
            </a:extLst>
          </p:cNvPr>
          <p:cNvSpPr txBox="1">
            <a:spLocks/>
          </p:cNvSpPr>
          <p:nvPr userDrawn="1"/>
        </p:nvSpPr>
        <p:spPr>
          <a:xfrm>
            <a:off x="11582400" y="9372224"/>
            <a:ext cx="480060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uk-UA"/>
            </a:defPPr>
            <a:lvl1pPr marL="0" algn="r" defTabSz="1371600" rtl="0" eaLnBrk="1" latinLnBrk="0" hangingPunct="1">
              <a:defRPr lang="uk-UA" sz="2800" b="1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D9BE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CALIFORNIA ASSOCIATION OF REALTORS® 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6D9BEB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4E564A-3569-4365-BC23-988AA4ED6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27" b="882"/>
          <a:stretch/>
        </p:blipFill>
        <p:spPr>
          <a:xfrm>
            <a:off x="11174186" y="9349129"/>
            <a:ext cx="332014" cy="41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4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g.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313CD12C-2739-4CFF-BE17-0CFDA14346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6E7532-979F-4923-B019-BAE73EE106A1}"/>
              </a:ext>
            </a:extLst>
          </p:cNvPr>
          <p:cNvSpPr/>
          <p:nvPr userDrawn="1"/>
        </p:nvSpPr>
        <p:spPr>
          <a:xfrm>
            <a:off x="16535400" y="9073941"/>
            <a:ext cx="152400" cy="65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g. w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63081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D9CBF6-2F55-4C6F-B885-77C13C5E6ECD}"/>
              </a:ext>
            </a:extLst>
          </p:cNvPr>
          <p:cNvSpPr/>
          <p:nvPr userDrawn="1"/>
        </p:nvSpPr>
        <p:spPr>
          <a:xfrm>
            <a:off x="16535400" y="9073941"/>
            <a:ext cx="152400" cy="65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57C98A0-06C3-49EA-B08F-2D3A0EB8187E}"/>
              </a:ext>
            </a:extLst>
          </p:cNvPr>
          <p:cNvSpPr txBox="1">
            <a:spLocks/>
          </p:cNvSpPr>
          <p:nvPr userDrawn="1"/>
        </p:nvSpPr>
        <p:spPr>
          <a:xfrm>
            <a:off x="11582400" y="9372224"/>
            <a:ext cx="480060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uk-UA"/>
            </a:defPPr>
            <a:lvl1pPr marL="0" algn="r" defTabSz="1371600" rtl="0" eaLnBrk="1" latinLnBrk="0" hangingPunct="1">
              <a:defRPr lang="uk-UA" sz="2800" b="1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D9BE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CALIFORNIA ASSOCIATION OF REALTORS® 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6D9BEB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FC3C1A-14CD-4EFF-A958-0D9F05359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27" b="882"/>
          <a:stretch/>
        </p:blipFill>
        <p:spPr>
          <a:xfrm>
            <a:off x="11174186" y="9349129"/>
            <a:ext cx="332014" cy="41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quarter" idx="13"/>
          </p:nvPr>
        </p:nvSpPr>
        <p:spPr>
          <a:xfrm>
            <a:off x="394994" y="1978082"/>
            <a:ext cx="8590385" cy="7091273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quarter" idx="14"/>
          </p:nvPr>
        </p:nvSpPr>
        <p:spPr>
          <a:xfrm>
            <a:off x="9343052" y="1978082"/>
            <a:ext cx="8590385" cy="7091273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37308" y="457200"/>
            <a:ext cx="15588344" cy="9144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843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65376" y="457200"/>
            <a:ext cx="16060277" cy="914400"/>
          </a:xfrm>
          <a:prstGeom prst="rect">
            <a:avLst/>
          </a:prstGeom>
        </p:spPr>
        <p:txBody>
          <a:bodyPr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928116" y="1828802"/>
            <a:ext cx="16431768" cy="674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17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A526B6B-165E-4C1B-BA3E-50B370260C83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56237B3-8608-435A-B9C5-E6140D801F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39347" y="457200"/>
            <a:ext cx="15896253" cy="9144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222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358026" y="809737"/>
            <a:ext cx="82677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9E9A1-68F0-4865-97F7-5E9100985978}"/>
              </a:ext>
            </a:extLst>
          </p:cNvPr>
          <p:cNvSpPr/>
          <p:nvPr userDrawn="1"/>
        </p:nvSpPr>
        <p:spPr>
          <a:xfrm>
            <a:off x="914400" y="0"/>
            <a:ext cx="152400" cy="236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CC0115-D6C6-46BE-849F-E296BC0DAFF2}"/>
              </a:ext>
            </a:extLst>
          </p:cNvPr>
          <p:cNvSpPr/>
          <p:nvPr userDrawn="1"/>
        </p:nvSpPr>
        <p:spPr>
          <a:xfrm>
            <a:off x="16535400" y="9073941"/>
            <a:ext cx="152400" cy="12130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BA5BAF-15D7-4591-A57C-EC8225596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270274"/>
            <a:ext cx="1371600" cy="558927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EF73982-06FA-4CED-BC2A-C2C63E1799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113236"/>
            <a:ext cx="838200" cy="87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3778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 with C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358026" y="809737"/>
            <a:ext cx="82677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9E9A1-68F0-4865-97F7-5E9100985978}"/>
              </a:ext>
            </a:extLst>
          </p:cNvPr>
          <p:cNvSpPr/>
          <p:nvPr userDrawn="1"/>
        </p:nvSpPr>
        <p:spPr>
          <a:xfrm>
            <a:off x="914400" y="-4152900"/>
            <a:ext cx="152400" cy="65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CC0115-D6C6-46BE-849F-E296BC0DAFF2}"/>
              </a:ext>
            </a:extLst>
          </p:cNvPr>
          <p:cNvSpPr/>
          <p:nvPr userDrawn="1"/>
        </p:nvSpPr>
        <p:spPr>
          <a:xfrm>
            <a:off x="16535400" y="9073941"/>
            <a:ext cx="152400" cy="651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BA5BAF-15D7-4591-A57C-EC8225596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270274"/>
            <a:ext cx="1371600" cy="558927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146B2A1-61B3-4F4C-B918-BB6B77FAF2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916400" y="9072685"/>
            <a:ext cx="1733550" cy="95410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page</a:t>
            </a:r>
          </a:p>
          <a:p>
            <a:fld id="{37D409AB-2201-4E18-8A34-C31753AD9B06}" type="slidenum">
              <a:rPr smtClean="0"/>
              <a:pPr/>
              <a:t>‹#›</a:t>
            </a:fld>
            <a:endParaRPr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0EFD8A7-8EBD-4C48-878F-F2548BA12C8E}"/>
              </a:ext>
            </a:extLst>
          </p:cNvPr>
          <p:cNvSpPr txBox="1">
            <a:spLocks/>
          </p:cNvSpPr>
          <p:nvPr userDrawn="1"/>
        </p:nvSpPr>
        <p:spPr>
          <a:xfrm>
            <a:off x="9906000" y="9365071"/>
            <a:ext cx="640080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uk-UA"/>
            </a:defPPr>
            <a:lvl1pPr marL="0" algn="r" defTabSz="1371600" rtl="0" eaLnBrk="1" latinLnBrk="0" hangingPunct="1">
              <a:defRPr lang="uk-UA" sz="2800" b="1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/>
            <a:r>
              <a:rPr lang="en-US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SOURCE: CALIFORNIA ASSOCIATION OF REALTORS® 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C68FDEA-AE16-4209-A031-8ABB190394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113236"/>
            <a:ext cx="838200" cy="87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4363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593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663" r:id="rId3"/>
    <p:sldLayoutId id="2147483680" r:id="rId4"/>
    <p:sldLayoutId id="2147483799" r:id="rId5"/>
    <p:sldLayoutId id="2147483801" r:id="rId6"/>
    <p:sldLayoutId id="2147483802" r:id="rId7"/>
    <p:sldLayoutId id="2147483803" r:id="rId8"/>
    <p:sldLayoutId id="2147483804" r:id="rId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yagisu/31980553422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FD2614A-41F4-4A22-BD91-CBD7BE1330BF}"/>
              </a:ext>
            </a:extLst>
          </p:cNvPr>
          <p:cNvGrpSpPr/>
          <p:nvPr/>
        </p:nvGrpSpPr>
        <p:grpSpPr>
          <a:xfrm>
            <a:off x="9642473" y="-1"/>
            <a:ext cx="8645527" cy="10287001"/>
            <a:chOff x="9642473" y="-1"/>
            <a:chExt cx="8645527" cy="102870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165B0E-BF83-472D-98D8-1DF62FDDA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5" b="89894" l="8889" r="90000">
                          <a14:foregroundMark x1="60889" y1="53846" x2="65556" y2="53092"/>
                          <a14:foregroundMark x1="65556" y1="53092" x2="65778" y2="53092"/>
                          <a14:foregroundMark x1="86778" y1="52338" x2="89778" y2="53092"/>
                          <a14:foregroundMark x1="86778" y1="19759" x2="89556" y2="14480"/>
                          <a14:foregroundMark x1="89556" y1="14480" x2="90222" y2="20664"/>
                          <a14:foregroundMark x1="90222" y1="20664" x2="86778" y2="17496"/>
                          <a14:foregroundMark x1="63222" y1="17044" x2="60222" y2="21569"/>
                          <a14:foregroundMark x1="60222" y1="21569" x2="64802" y2="24304"/>
                          <a14:foregroundMark x1="65846" y1="22978" x2="66000" y2="18703"/>
                          <a14:foregroundMark x1="66000" y1="18703" x2="62556" y2="12368"/>
                          <a14:foregroundMark x1="34556" y1="22775" x2="38000" y2="19306"/>
                          <a14:foregroundMark x1="38000" y1="19306" x2="40222" y2="20060"/>
                          <a14:foregroundMark x1="37778" y1="55807" x2="37778" y2="49925"/>
                          <a14:foregroundMark x1="37778" y1="49925" x2="40889" y2="54600"/>
                          <a14:foregroundMark x1="40889" y1="54600" x2="40889" y2="55053"/>
                          <a14:foregroundMark x1="36333" y1="55354" x2="36222" y2="51885"/>
                          <a14:foregroundMark x1="12222" y1="22775" x2="10000" y2="17496"/>
                          <a14:foregroundMark x1="10000" y1="17496" x2="14111" y2="14781"/>
                          <a14:foregroundMark x1="14111" y1="14781" x2="14889" y2="20965"/>
                          <a14:foregroundMark x1="14889" y1="20965" x2="13667" y2="18854"/>
                          <a14:foregroundMark x1="13778" y1="54299" x2="14000" y2="47964"/>
                          <a14:foregroundMark x1="14000" y1="47964" x2="13667" y2="47210"/>
                          <a14:foregroundMark x1="16778" y1="48416" x2="16778" y2="48416"/>
                          <a14:foregroundMark x1="16222" y1="44947" x2="16222" y2="44947"/>
                          <a14:foregroundMark x1="12778" y1="43439" x2="12778" y2="43439"/>
                          <a14:foregroundMark x1="9778" y1="44646" x2="9778" y2="44646"/>
                          <a14:foregroundMark x1="8889" y1="47964" x2="8889" y2="47964"/>
                          <a14:foregroundMark x1="83111" y1="52187" x2="84000" y2="55807"/>
                          <a14:foregroundMark x1="86222" y1="86124" x2="84444" y2="80241"/>
                          <a14:foregroundMark x1="84444" y1="80241" x2="88556" y2="82051"/>
                          <a14:foregroundMark x1="88556" y1="82051" x2="89444" y2="87783"/>
                          <a14:foregroundMark x1="89444" y1="87783" x2="89667" y2="87934"/>
                          <a14:foregroundMark x1="57667" y1="89894" x2="57667" y2="89894"/>
                          <a14:foregroundMark x1="41444" y1="87481" x2="40889" y2="81599"/>
                          <a14:foregroundMark x1="40889" y1="81599" x2="37889" y2="76621"/>
                          <a14:foregroundMark x1="37889" y1="76621" x2="35111" y2="82051"/>
                          <a14:foregroundMark x1="35111" y1="82051" x2="37556" y2="86878"/>
                          <a14:foregroundMark x1="37556" y1="86878" x2="37444" y2="83710"/>
                          <a14:foregroundMark x1="34556" y1="88688" x2="33778" y2="87934"/>
                          <a14:foregroundMark x1="9111" y1="89140" x2="13889" y2="88235"/>
                          <a14:foregroundMark x1="13889" y1="88235" x2="15444" y2="82353"/>
                          <a14:foregroundMark x1="15444" y1="82353" x2="11111" y2="81750"/>
                          <a14:foregroundMark x1="11111" y1="81750" x2="13333" y2="86425"/>
                          <a14:foregroundMark x1="13333" y1="86425" x2="13111" y2="84465"/>
                          <a14:foregroundMark x1="17111" y1="88386" x2="17444" y2="88688"/>
                          <a14:backgroundMark x1="64556" y1="25641" x2="66222" y2="25189"/>
                          <a14:backgroundMark x1="64778" y1="25490" x2="64889" y2="25189"/>
                          <a14:backgroundMark x1="64333" y1="25490" x2="65444" y2="250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1846" y="7048500"/>
              <a:ext cx="4396154" cy="32385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02F794-A919-4CC7-BC00-E70493478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5" b="89894" l="8889" r="90000">
                          <a14:foregroundMark x1="60889" y1="53846" x2="65556" y2="53092"/>
                          <a14:foregroundMark x1="65556" y1="53092" x2="65778" y2="53092"/>
                          <a14:foregroundMark x1="86778" y1="52338" x2="89778" y2="53092"/>
                          <a14:foregroundMark x1="86778" y1="19759" x2="89556" y2="14480"/>
                          <a14:foregroundMark x1="89556" y1="14480" x2="90222" y2="20664"/>
                          <a14:foregroundMark x1="90222" y1="20664" x2="86778" y2="17496"/>
                          <a14:foregroundMark x1="63222" y1="17044" x2="60222" y2="21569"/>
                          <a14:foregroundMark x1="60222" y1="21569" x2="64802" y2="24304"/>
                          <a14:foregroundMark x1="65846" y1="22978" x2="66000" y2="18703"/>
                          <a14:foregroundMark x1="66000" y1="18703" x2="62556" y2="12368"/>
                          <a14:foregroundMark x1="34556" y1="22775" x2="38000" y2="19306"/>
                          <a14:foregroundMark x1="38000" y1="19306" x2="40222" y2="20060"/>
                          <a14:foregroundMark x1="37778" y1="55807" x2="37778" y2="49925"/>
                          <a14:foregroundMark x1="37778" y1="49925" x2="40889" y2="54600"/>
                          <a14:foregroundMark x1="40889" y1="54600" x2="40889" y2="55053"/>
                          <a14:foregroundMark x1="36333" y1="55354" x2="36222" y2="51885"/>
                          <a14:foregroundMark x1="12222" y1="22775" x2="10000" y2="17496"/>
                          <a14:foregroundMark x1="10000" y1="17496" x2="14111" y2="14781"/>
                          <a14:foregroundMark x1="14111" y1="14781" x2="14889" y2="20965"/>
                          <a14:foregroundMark x1="14889" y1="20965" x2="13667" y2="18854"/>
                          <a14:foregroundMark x1="13778" y1="54299" x2="14000" y2="47964"/>
                          <a14:foregroundMark x1="14000" y1="47964" x2="13667" y2="47210"/>
                          <a14:foregroundMark x1="16778" y1="48416" x2="16778" y2="48416"/>
                          <a14:foregroundMark x1="16222" y1="44947" x2="16222" y2="44947"/>
                          <a14:foregroundMark x1="12778" y1="43439" x2="12778" y2="43439"/>
                          <a14:foregroundMark x1="9778" y1="44646" x2="9778" y2="44646"/>
                          <a14:foregroundMark x1="8889" y1="47964" x2="8889" y2="47964"/>
                          <a14:foregroundMark x1="83111" y1="52187" x2="84000" y2="55807"/>
                          <a14:foregroundMark x1="86222" y1="86124" x2="84444" y2="80241"/>
                          <a14:foregroundMark x1="84444" y1="80241" x2="88556" y2="82051"/>
                          <a14:foregroundMark x1="88556" y1="82051" x2="89444" y2="87783"/>
                          <a14:foregroundMark x1="89444" y1="87783" x2="89667" y2="87934"/>
                          <a14:foregroundMark x1="57667" y1="89894" x2="57667" y2="89894"/>
                          <a14:foregroundMark x1="41444" y1="87481" x2="40889" y2="81599"/>
                          <a14:foregroundMark x1="40889" y1="81599" x2="37889" y2="76621"/>
                          <a14:foregroundMark x1="37889" y1="76621" x2="35111" y2="82051"/>
                          <a14:foregroundMark x1="35111" y1="82051" x2="37556" y2="86878"/>
                          <a14:foregroundMark x1="37556" y1="86878" x2="37444" y2="83710"/>
                          <a14:foregroundMark x1="34556" y1="88688" x2="33778" y2="87934"/>
                          <a14:foregroundMark x1="9111" y1="89140" x2="13889" y2="88235"/>
                          <a14:foregroundMark x1="13889" y1="88235" x2="15444" y2="82353"/>
                          <a14:foregroundMark x1="15444" y1="82353" x2="11111" y2="81750"/>
                          <a14:foregroundMark x1="11111" y1="81750" x2="13333" y2="86425"/>
                          <a14:foregroundMark x1="13333" y1="86425" x2="13111" y2="84465"/>
                          <a14:foregroundMark x1="17111" y1="88386" x2="17444" y2="88688"/>
                          <a14:backgroundMark x1="64556" y1="25641" x2="66222" y2="25189"/>
                          <a14:backgroundMark x1="64778" y1="25490" x2="64889" y2="25189"/>
                          <a14:backgroundMark x1="64333" y1="25490" x2="65444" y2="250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1846" y="4005715"/>
              <a:ext cx="4396154" cy="32385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5023A76-9842-42EF-93EF-A76ACB544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5" b="89894" l="8889" r="90000">
                          <a14:foregroundMark x1="60889" y1="53846" x2="65556" y2="53092"/>
                          <a14:foregroundMark x1="65556" y1="53092" x2="65778" y2="53092"/>
                          <a14:foregroundMark x1="86778" y1="52338" x2="89778" y2="53092"/>
                          <a14:foregroundMark x1="86778" y1="19759" x2="89556" y2="14480"/>
                          <a14:foregroundMark x1="89556" y1="14480" x2="90222" y2="20664"/>
                          <a14:foregroundMark x1="90222" y1="20664" x2="86778" y2="17496"/>
                          <a14:foregroundMark x1="63222" y1="17044" x2="60222" y2="21569"/>
                          <a14:foregroundMark x1="60222" y1="21569" x2="64802" y2="24304"/>
                          <a14:foregroundMark x1="65846" y1="22978" x2="66000" y2="18703"/>
                          <a14:foregroundMark x1="66000" y1="18703" x2="62556" y2="12368"/>
                          <a14:foregroundMark x1="34556" y1="22775" x2="38000" y2="19306"/>
                          <a14:foregroundMark x1="38000" y1="19306" x2="40222" y2="20060"/>
                          <a14:foregroundMark x1="37778" y1="55807" x2="37778" y2="49925"/>
                          <a14:foregroundMark x1="37778" y1="49925" x2="40889" y2="54600"/>
                          <a14:foregroundMark x1="40889" y1="54600" x2="40889" y2="55053"/>
                          <a14:foregroundMark x1="36333" y1="55354" x2="36222" y2="51885"/>
                          <a14:foregroundMark x1="12222" y1="22775" x2="10000" y2="17496"/>
                          <a14:foregroundMark x1="10000" y1="17496" x2="14111" y2="14781"/>
                          <a14:foregroundMark x1="14111" y1="14781" x2="14889" y2="20965"/>
                          <a14:foregroundMark x1="14889" y1="20965" x2="13667" y2="18854"/>
                          <a14:foregroundMark x1="13778" y1="54299" x2="14000" y2="47964"/>
                          <a14:foregroundMark x1="14000" y1="47964" x2="13667" y2="47210"/>
                          <a14:foregroundMark x1="16778" y1="48416" x2="16778" y2="48416"/>
                          <a14:foregroundMark x1="16222" y1="44947" x2="16222" y2="44947"/>
                          <a14:foregroundMark x1="12778" y1="43439" x2="12778" y2="43439"/>
                          <a14:foregroundMark x1="9778" y1="44646" x2="9778" y2="44646"/>
                          <a14:foregroundMark x1="8889" y1="47964" x2="8889" y2="47964"/>
                          <a14:foregroundMark x1="83111" y1="52187" x2="84000" y2="55807"/>
                          <a14:foregroundMark x1="86222" y1="86124" x2="84444" y2="80241"/>
                          <a14:foregroundMark x1="84444" y1="80241" x2="88556" y2="82051"/>
                          <a14:foregroundMark x1="88556" y1="82051" x2="89444" y2="87783"/>
                          <a14:foregroundMark x1="89444" y1="87783" x2="89667" y2="87934"/>
                          <a14:foregroundMark x1="57667" y1="89894" x2="57667" y2="89894"/>
                          <a14:foregroundMark x1="41444" y1="87481" x2="40889" y2="81599"/>
                          <a14:foregroundMark x1="40889" y1="81599" x2="37889" y2="76621"/>
                          <a14:foregroundMark x1="37889" y1="76621" x2="35111" y2="82051"/>
                          <a14:foregroundMark x1="35111" y1="82051" x2="37556" y2="86878"/>
                          <a14:foregroundMark x1="37556" y1="86878" x2="37444" y2="83710"/>
                          <a14:foregroundMark x1="34556" y1="88688" x2="33778" y2="87934"/>
                          <a14:foregroundMark x1="9111" y1="89140" x2="13889" y2="88235"/>
                          <a14:foregroundMark x1="13889" y1="88235" x2="15444" y2="82353"/>
                          <a14:foregroundMark x1="15444" y1="82353" x2="11111" y2="81750"/>
                          <a14:foregroundMark x1="11111" y1="81750" x2="13333" y2="86425"/>
                          <a14:foregroundMark x1="13333" y1="86425" x2="13111" y2="84465"/>
                          <a14:foregroundMark x1="17111" y1="88386" x2="17444" y2="88688"/>
                          <a14:backgroundMark x1="64556" y1="25641" x2="66222" y2="25189"/>
                          <a14:backgroundMark x1="64778" y1="25490" x2="64889" y2="25189"/>
                          <a14:backgroundMark x1="64333" y1="25490" x2="65444" y2="250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1846" y="974526"/>
              <a:ext cx="4396154" cy="32385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C40A8CB-885C-429C-BCC9-F8CD07B12E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5" b="89894" l="8889" r="90000">
                          <a14:foregroundMark x1="60889" y1="53846" x2="65556" y2="53092"/>
                          <a14:foregroundMark x1="65556" y1="53092" x2="65778" y2="53092"/>
                          <a14:foregroundMark x1="86778" y1="52338" x2="89778" y2="53092"/>
                          <a14:foregroundMark x1="86778" y1="19759" x2="89556" y2="14480"/>
                          <a14:foregroundMark x1="89556" y1="14480" x2="90222" y2="20664"/>
                          <a14:foregroundMark x1="90222" y1="20664" x2="86778" y2="17496"/>
                          <a14:foregroundMark x1="63222" y1="17044" x2="60222" y2="21569"/>
                          <a14:foregroundMark x1="60222" y1="21569" x2="64802" y2="24304"/>
                          <a14:foregroundMark x1="65846" y1="22978" x2="66000" y2="18703"/>
                          <a14:foregroundMark x1="66000" y1="18703" x2="62556" y2="12368"/>
                          <a14:foregroundMark x1="34556" y1="22775" x2="38000" y2="19306"/>
                          <a14:foregroundMark x1="38000" y1="19306" x2="40222" y2="20060"/>
                          <a14:foregroundMark x1="37778" y1="55807" x2="37778" y2="49925"/>
                          <a14:foregroundMark x1="37778" y1="49925" x2="40889" y2="54600"/>
                          <a14:foregroundMark x1="40889" y1="54600" x2="40889" y2="55053"/>
                          <a14:foregroundMark x1="36333" y1="55354" x2="36222" y2="51885"/>
                          <a14:foregroundMark x1="12222" y1="22775" x2="10000" y2="17496"/>
                          <a14:foregroundMark x1="10000" y1="17496" x2="14111" y2="14781"/>
                          <a14:foregroundMark x1="14111" y1="14781" x2="14889" y2="20965"/>
                          <a14:foregroundMark x1="14889" y1="20965" x2="13667" y2="18854"/>
                          <a14:foregroundMark x1="13778" y1="54299" x2="14000" y2="47964"/>
                          <a14:foregroundMark x1="14000" y1="47964" x2="13667" y2="47210"/>
                          <a14:foregroundMark x1="16778" y1="48416" x2="16778" y2="48416"/>
                          <a14:foregroundMark x1="16222" y1="44947" x2="16222" y2="44947"/>
                          <a14:foregroundMark x1="12778" y1="43439" x2="12778" y2="43439"/>
                          <a14:foregroundMark x1="9778" y1="44646" x2="9778" y2="44646"/>
                          <a14:foregroundMark x1="8889" y1="47964" x2="8889" y2="47964"/>
                          <a14:foregroundMark x1="83111" y1="52187" x2="84000" y2="55807"/>
                          <a14:foregroundMark x1="86222" y1="86124" x2="84444" y2="80241"/>
                          <a14:foregroundMark x1="84444" y1="80241" x2="88556" y2="82051"/>
                          <a14:foregroundMark x1="88556" y1="82051" x2="89444" y2="87783"/>
                          <a14:foregroundMark x1="89444" y1="87783" x2="89667" y2="87934"/>
                          <a14:foregroundMark x1="57667" y1="89894" x2="57667" y2="89894"/>
                          <a14:foregroundMark x1="41444" y1="87481" x2="40889" y2="81599"/>
                          <a14:foregroundMark x1="40889" y1="81599" x2="37889" y2="76621"/>
                          <a14:foregroundMark x1="37889" y1="76621" x2="35111" y2="82051"/>
                          <a14:foregroundMark x1="35111" y1="82051" x2="37556" y2="86878"/>
                          <a14:foregroundMark x1="37556" y1="86878" x2="37444" y2="83710"/>
                          <a14:foregroundMark x1="34556" y1="88688" x2="33778" y2="87934"/>
                          <a14:foregroundMark x1="9111" y1="89140" x2="13889" y2="88235"/>
                          <a14:foregroundMark x1="13889" y1="88235" x2="15444" y2="82353"/>
                          <a14:foregroundMark x1="15444" y1="82353" x2="11111" y2="81750"/>
                          <a14:foregroundMark x1="11111" y1="81750" x2="13333" y2="86425"/>
                          <a14:foregroundMark x1="13333" y1="86425" x2="13111" y2="84465"/>
                          <a14:foregroundMark x1="17111" y1="88386" x2="17444" y2="88688"/>
                          <a14:backgroundMark x1="64556" y1="25641" x2="66222" y2="25189"/>
                          <a14:backgroundMark x1="64778" y1="25490" x2="64889" y2="25189"/>
                          <a14:backgroundMark x1="64333" y1="25490" x2="65444" y2="250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65"/>
            <a:stretch/>
          </p:blipFill>
          <p:spPr>
            <a:xfrm>
              <a:off x="13891846" y="-1"/>
              <a:ext cx="4396154" cy="117024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BC80948-A51D-4F94-9268-44684AF6B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5" b="89894" l="8889" r="90000">
                          <a14:foregroundMark x1="60889" y1="53846" x2="65556" y2="53092"/>
                          <a14:foregroundMark x1="65556" y1="53092" x2="65778" y2="53092"/>
                          <a14:foregroundMark x1="86778" y1="52338" x2="89778" y2="53092"/>
                          <a14:foregroundMark x1="86778" y1="19759" x2="89556" y2="14480"/>
                          <a14:foregroundMark x1="89556" y1="14480" x2="90222" y2="20664"/>
                          <a14:foregroundMark x1="90222" y1="20664" x2="86778" y2="17496"/>
                          <a14:foregroundMark x1="63222" y1="17044" x2="60222" y2="21569"/>
                          <a14:foregroundMark x1="60222" y1="21569" x2="64802" y2="24304"/>
                          <a14:foregroundMark x1="65846" y1="22978" x2="66000" y2="18703"/>
                          <a14:foregroundMark x1="66000" y1="18703" x2="62556" y2="12368"/>
                          <a14:foregroundMark x1="34556" y1="22775" x2="38000" y2="19306"/>
                          <a14:foregroundMark x1="38000" y1="19306" x2="40222" y2="20060"/>
                          <a14:foregroundMark x1="37778" y1="55807" x2="37778" y2="49925"/>
                          <a14:foregroundMark x1="37778" y1="49925" x2="40889" y2="54600"/>
                          <a14:foregroundMark x1="40889" y1="54600" x2="40889" y2="55053"/>
                          <a14:foregroundMark x1="36333" y1="55354" x2="36222" y2="51885"/>
                          <a14:foregroundMark x1="12222" y1="22775" x2="10000" y2="17496"/>
                          <a14:foregroundMark x1="10000" y1="17496" x2="14111" y2="14781"/>
                          <a14:foregroundMark x1="14111" y1="14781" x2="14889" y2="20965"/>
                          <a14:foregroundMark x1="14889" y1="20965" x2="13667" y2="18854"/>
                          <a14:foregroundMark x1="13778" y1="54299" x2="14000" y2="47964"/>
                          <a14:foregroundMark x1="14000" y1="47964" x2="13667" y2="47210"/>
                          <a14:foregroundMark x1="16778" y1="48416" x2="16778" y2="48416"/>
                          <a14:foregroundMark x1="16222" y1="44947" x2="16222" y2="44947"/>
                          <a14:foregroundMark x1="12778" y1="43439" x2="12778" y2="43439"/>
                          <a14:foregroundMark x1="9778" y1="44646" x2="9778" y2="44646"/>
                          <a14:foregroundMark x1="8889" y1="47964" x2="8889" y2="47964"/>
                          <a14:foregroundMark x1="83111" y1="52187" x2="84000" y2="55807"/>
                          <a14:foregroundMark x1="86222" y1="86124" x2="84444" y2="80241"/>
                          <a14:foregroundMark x1="84444" y1="80241" x2="88556" y2="82051"/>
                          <a14:foregroundMark x1="88556" y1="82051" x2="89444" y2="87783"/>
                          <a14:foregroundMark x1="89444" y1="87783" x2="89667" y2="87934"/>
                          <a14:foregroundMark x1="57667" y1="89894" x2="57667" y2="89894"/>
                          <a14:foregroundMark x1="41444" y1="87481" x2="40889" y2="81599"/>
                          <a14:foregroundMark x1="40889" y1="81599" x2="37889" y2="76621"/>
                          <a14:foregroundMark x1="37889" y1="76621" x2="35111" y2="82051"/>
                          <a14:foregroundMark x1="35111" y1="82051" x2="37556" y2="86878"/>
                          <a14:foregroundMark x1="37556" y1="86878" x2="37444" y2="83710"/>
                          <a14:foregroundMark x1="34556" y1="88688" x2="33778" y2="87934"/>
                          <a14:foregroundMark x1="9111" y1="89140" x2="13889" y2="88235"/>
                          <a14:foregroundMark x1="13889" y1="88235" x2="15444" y2="82353"/>
                          <a14:foregroundMark x1="15444" y1="82353" x2="11111" y2="81750"/>
                          <a14:foregroundMark x1="11111" y1="81750" x2="13333" y2="86425"/>
                          <a14:foregroundMark x1="13333" y1="86425" x2="13111" y2="84465"/>
                          <a14:foregroundMark x1="17111" y1="88386" x2="17444" y2="88688"/>
                          <a14:backgroundMark x1="64556" y1="25641" x2="66222" y2="25189"/>
                          <a14:backgroundMark x1="64778" y1="25490" x2="64889" y2="25189"/>
                          <a14:backgroundMark x1="64333" y1="25490" x2="65444" y2="250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473" y="7048500"/>
              <a:ext cx="4396154" cy="32385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1A95586-ACDA-47C1-ADC0-E676C257F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5" b="89894" l="8889" r="90000">
                          <a14:foregroundMark x1="60889" y1="53846" x2="65556" y2="53092"/>
                          <a14:foregroundMark x1="65556" y1="53092" x2="65778" y2="53092"/>
                          <a14:foregroundMark x1="86778" y1="52338" x2="89778" y2="53092"/>
                          <a14:foregroundMark x1="86778" y1="19759" x2="89556" y2="14480"/>
                          <a14:foregroundMark x1="89556" y1="14480" x2="90222" y2="20664"/>
                          <a14:foregroundMark x1="90222" y1="20664" x2="86778" y2="17496"/>
                          <a14:foregroundMark x1="63222" y1="17044" x2="60222" y2="21569"/>
                          <a14:foregroundMark x1="60222" y1="21569" x2="64802" y2="24304"/>
                          <a14:foregroundMark x1="65846" y1="22978" x2="66000" y2="18703"/>
                          <a14:foregroundMark x1="66000" y1="18703" x2="62556" y2="12368"/>
                          <a14:foregroundMark x1="34556" y1="22775" x2="38000" y2="19306"/>
                          <a14:foregroundMark x1="38000" y1="19306" x2="40222" y2="20060"/>
                          <a14:foregroundMark x1="37778" y1="55807" x2="37778" y2="49925"/>
                          <a14:foregroundMark x1="37778" y1="49925" x2="40889" y2="54600"/>
                          <a14:foregroundMark x1="40889" y1="54600" x2="40889" y2="55053"/>
                          <a14:foregroundMark x1="36333" y1="55354" x2="36222" y2="51885"/>
                          <a14:foregroundMark x1="12222" y1="22775" x2="10000" y2="17496"/>
                          <a14:foregroundMark x1="10000" y1="17496" x2="14111" y2="14781"/>
                          <a14:foregroundMark x1="14111" y1="14781" x2="14889" y2="20965"/>
                          <a14:foregroundMark x1="14889" y1="20965" x2="13667" y2="18854"/>
                          <a14:foregroundMark x1="13778" y1="54299" x2="14000" y2="47964"/>
                          <a14:foregroundMark x1="14000" y1="47964" x2="13667" y2="47210"/>
                          <a14:foregroundMark x1="16778" y1="48416" x2="16778" y2="48416"/>
                          <a14:foregroundMark x1="16222" y1="44947" x2="16222" y2="44947"/>
                          <a14:foregroundMark x1="12778" y1="43439" x2="12778" y2="43439"/>
                          <a14:foregroundMark x1="9778" y1="44646" x2="9778" y2="44646"/>
                          <a14:foregroundMark x1="8889" y1="47964" x2="8889" y2="47964"/>
                          <a14:foregroundMark x1="83111" y1="52187" x2="84000" y2="55807"/>
                          <a14:foregroundMark x1="86222" y1="86124" x2="84444" y2="80241"/>
                          <a14:foregroundMark x1="84444" y1="80241" x2="88556" y2="82051"/>
                          <a14:foregroundMark x1="88556" y1="82051" x2="89444" y2="87783"/>
                          <a14:foregroundMark x1="89444" y1="87783" x2="89667" y2="87934"/>
                          <a14:foregroundMark x1="57667" y1="89894" x2="57667" y2="89894"/>
                          <a14:foregroundMark x1="41444" y1="87481" x2="40889" y2="81599"/>
                          <a14:foregroundMark x1="40889" y1="81599" x2="37889" y2="76621"/>
                          <a14:foregroundMark x1="37889" y1="76621" x2="35111" y2="82051"/>
                          <a14:foregroundMark x1="35111" y1="82051" x2="37556" y2="86878"/>
                          <a14:foregroundMark x1="37556" y1="86878" x2="37444" y2="83710"/>
                          <a14:foregroundMark x1="34556" y1="88688" x2="33778" y2="87934"/>
                          <a14:foregroundMark x1="9111" y1="89140" x2="13889" y2="88235"/>
                          <a14:foregroundMark x1="13889" y1="88235" x2="15444" y2="82353"/>
                          <a14:foregroundMark x1="15444" y1="82353" x2="11111" y2="81750"/>
                          <a14:foregroundMark x1="11111" y1="81750" x2="13333" y2="86425"/>
                          <a14:foregroundMark x1="13333" y1="86425" x2="13111" y2="84465"/>
                          <a14:foregroundMark x1="17111" y1="88386" x2="17444" y2="88688"/>
                          <a14:backgroundMark x1="64556" y1="25641" x2="66222" y2="25189"/>
                          <a14:backgroundMark x1="64778" y1="25490" x2="64889" y2="25189"/>
                          <a14:backgroundMark x1="64333" y1="25490" x2="65444" y2="250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473" y="4005715"/>
              <a:ext cx="4396154" cy="32385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231F10E-AB45-4C21-86B9-FDA37AAF0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5" b="89894" l="8889" r="90000">
                          <a14:foregroundMark x1="60889" y1="53846" x2="65556" y2="53092"/>
                          <a14:foregroundMark x1="65556" y1="53092" x2="65778" y2="53092"/>
                          <a14:foregroundMark x1="86778" y1="52338" x2="89778" y2="53092"/>
                          <a14:foregroundMark x1="86778" y1="19759" x2="89556" y2="14480"/>
                          <a14:foregroundMark x1="89556" y1="14480" x2="90222" y2="20664"/>
                          <a14:foregroundMark x1="90222" y1="20664" x2="86778" y2="17496"/>
                          <a14:foregroundMark x1="63222" y1="17044" x2="60222" y2="21569"/>
                          <a14:foregroundMark x1="60222" y1="21569" x2="64802" y2="24304"/>
                          <a14:foregroundMark x1="65846" y1="22978" x2="66000" y2="18703"/>
                          <a14:foregroundMark x1="66000" y1="18703" x2="62556" y2="12368"/>
                          <a14:foregroundMark x1="34556" y1="22775" x2="38000" y2="19306"/>
                          <a14:foregroundMark x1="38000" y1="19306" x2="40222" y2="20060"/>
                          <a14:foregroundMark x1="37778" y1="55807" x2="37778" y2="49925"/>
                          <a14:foregroundMark x1="37778" y1="49925" x2="40889" y2="54600"/>
                          <a14:foregroundMark x1="40889" y1="54600" x2="40889" y2="55053"/>
                          <a14:foregroundMark x1="36333" y1="55354" x2="36222" y2="51885"/>
                          <a14:foregroundMark x1="12222" y1="22775" x2="10000" y2="17496"/>
                          <a14:foregroundMark x1="10000" y1="17496" x2="14111" y2="14781"/>
                          <a14:foregroundMark x1="14111" y1="14781" x2="14889" y2="20965"/>
                          <a14:foregroundMark x1="14889" y1="20965" x2="13667" y2="18854"/>
                          <a14:foregroundMark x1="13778" y1="54299" x2="14000" y2="47964"/>
                          <a14:foregroundMark x1="14000" y1="47964" x2="13667" y2="47210"/>
                          <a14:foregroundMark x1="16778" y1="48416" x2="16778" y2="48416"/>
                          <a14:foregroundMark x1="16222" y1="44947" x2="16222" y2="44947"/>
                          <a14:foregroundMark x1="12778" y1="43439" x2="12778" y2="43439"/>
                          <a14:foregroundMark x1="9778" y1="44646" x2="9778" y2="44646"/>
                          <a14:foregroundMark x1="8889" y1="47964" x2="8889" y2="47964"/>
                          <a14:foregroundMark x1="83111" y1="52187" x2="84000" y2="55807"/>
                          <a14:foregroundMark x1="86222" y1="86124" x2="84444" y2="80241"/>
                          <a14:foregroundMark x1="84444" y1="80241" x2="88556" y2="82051"/>
                          <a14:foregroundMark x1="88556" y1="82051" x2="89444" y2="87783"/>
                          <a14:foregroundMark x1="89444" y1="87783" x2="89667" y2="87934"/>
                          <a14:foregroundMark x1="57667" y1="89894" x2="57667" y2="89894"/>
                          <a14:foregroundMark x1="41444" y1="87481" x2="40889" y2="81599"/>
                          <a14:foregroundMark x1="40889" y1="81599" x2="37889" y2="76621"/>
                          <a14:foregroundMark x1="37889" y1="76621" x2="35111" y2="82051"/>
                          <a14:foregroundMark x1="35111" y1="82051" x2="37556" y2="86878"/>
                          <a14:foregroundMark x1="37556" y1="86878" x2="37444" y2="83710"/>
                          <a14:foregroundMark x1="34556" y1="88688" x2="33778" y2="87934"/>
                          <a14:foregroundMark x1="9111" y1="89140" x2="13889" y2="88235"/>
                          <a14:foregroundMark x1="13889" y1="88235" x2="15444" y2="82353"/>
                          <a14:foregroundMark x1="15444" y1="82353" x2="11111" y2="81750"/>
                          <a14:foregroundMark x1="11111" y1="81750" x2="13333" y2="86425"/>
                          <a14:foregroundMark x1="13333" y1="86425" x2="13111" y2="84465"/>
                          <a14:foregroundMark x1="17111" y1="88386" x2="17444" y2="88688"/>
                          <a14:backgroundMark x1="64556" y1="25641" x2="66222" y2="25189"/>
                          <a14:backgroundMark x1="64778" y1="25490" x2="64889" y2="25189"/>
                          <a14:backgroundMark x1="64333" y1="25490" x2="65444" y2="250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473" y="974526"/>
              <a:ext cx="4396154" cy="32385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885D1ED-9622-4277-BB0C-D2FEAD3ED5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5" b="89894" l="8889" r="90000">
                          <a14:foregroundMark x1="60889" y1="53846" x2="65556" y2="53092"/>
                          <a14:foregroundMark x1="65556" y1="53092" x2="65778" y2="53092"/>
                          <a14:foregroundMark x1="86778" y1="52338" x2="89778" y2="53092"/>
                          <a14:foregroundMark x1="86778" y1="19759" x2="89556" y2="14480"/>
                          <a14:foregroundMark x1="89556" y1="14480" x2="90222" y2="20664"/>
                          <a14:foregroundMark x1="90222" y1="20664" x2="86778" y2="17496"/>
                          <a14:foregroundMark x1="63222" y1="17044" x2="60222" y2="21569"/>
                          <a14:foregroundMark x1="60222" y1="21569" x2="64802" y2="24304"/>
                          <a14:foregroundMark x1="65846" y1="22978" x2="66000" y2="18703"/>
                          <a14:foregroundMark x1="66000" y1="18703" x2="62556" y2="12368"/>
                          <a14:foregroundMark x1="34556" y1="22775" x2="38000" y2="19306"/>
                          <a14:foregroundMark x1="38000" y1="19306" x2="40222" y2="20060"/>
                          <a14:foregroundMark x1="37778" y1="55807" x2="37778" y2="49925"/>
                          <a14:foregroundMark x1="37778" y1="49925" x2="40889" y2="54600"/>
                          <a14:foregroundMark x1="40889" y1="54600" x2="40889" y2="55053"/>
                          <a14:foregroundMark x1="36333" y1="55354" x2="36222" y2="51885"/>
                          <a14:foregroundMark x1="12222" y1="22775" x2="10000" y2="17496"/>
                          <a14:foregroundMark x1="10000" y1="17496" x2="14111" y2="14781"/>
                          <a14:foregroundMark x1="14111" y1="14781" x2="14889" y2="20965"/>
                          <a14:foregroundMark x1="14889" y1="20965" x2="13667" y2="18854"/>
                          <a14:foregroundMark x1="13778" y1="54299" x2="14000" y2="47964"/>
                          <a14:foregroundMark x1="14000" y1="47964" x2="13667" y2="47210"/>
                          <a14:foregroundMark x1="16778" y1="48416" x2="16778" y2="48416"/>
                          <a14:foregroundMark x1="16222" y1="44947" x2="16222" y2="44947"/>
                          <a14:foregroundMark x1="12778" y1="43439" x2="12778" y2="43439"/>
                          <a14:foregroundMark x1="9778" y1="44646" x2="9778" y2="44646"/>
                          <a14:foregroundMark x1="8889" y1="47964" x2="8889" y2="47964"/>
                          <a14:foregroundMark x1="83111" y1="52187" x2="84000" y2="55807"/>
                          <a14:foregroundMark x1="86222" y1="86124" x2="84444" y2="80241"/>
                          <a14:foregroundMark x1="84444" y1="80241" x2="88556" y2="82051"/>
                          <a14:foregroundMark x1="88556" y1="82051" x2="89444" y2="87783"/>
                          <a14:foregroundMark x1="89444" y1="87783" x2="89667" y2="87934"/>
                          <a14:foregroundMark x1="57667" y1="89894" x2="57667" y2="89894"/>
                          <a14:foregroundMark x1="41444" y1="87481" x2="40889" y2="81599"/>
                          <a14:foregroundMark x1="40889" y1="81599" x2="37889" y2="76621"/>
                          <a14:foregroundMark x1="37889" y1="76621" x2="35111" y2="82051"/>
                          <a14:foregroundMark x1="35111" y1="82051" x2="37556" y2="86878"/>
                          <a14:foregroundMark x1="37556" y1="86878" x2="37444" y2="83710"/>
                          <a14:foregroundMark x1="34556" y1="88688" x2="33778" y2="87934"/>
                          <a14:foregroundMark x1="9111" y1="89140" x2="13889" y2="88235"/>
                          <a14:foregroundMark x1="13889" y1="88235" x2="15444" y2="82353"/>
                          <a14:foregroundMark x1="15444" y1="82353" x2="11111" y2="81750"/>
                          <a14:foregroundMark x1="11111" y1="81750" x2="13333" y2="86425"/>
                          <a14:foregroundMark x1="13333" y1="86425" x2="13111" y2="84465"/>
                          <a14:foregroundMark x1="17111" y1="88386" x2="17444" y2="88688"/>
                          <a14:backgroundMark x1="64556" y1="25641" x2="66222" y2="25189"/>
                          <a14:backgroundMark x1="64778" y1="25490" x2="64889" y2="25189"/>
                          <a14:backgroundMark x1="64333" y1="25490" x2="65444" y2="250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65"/>
            <a:stretch/>
          </p:blipFill>
          <p:spPr>
            <a:xfrm>
              <a:off x="9642473" y="-1"/>
              <a:ext cx="4396154" cy="1170241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8278113-269B-462C-B030-83C452EB0868}"/>
              </a:ext>
            </a:extLst>
          </p:cNvPr>
          <p:cNvSpPr/>
          <p:nvPr/>
        </p:nvSpPr>
        <p:spPr>
          <a:xfrm rot="928982">
            <a:off x="-3515655" y="-5143500"/>
            <a:ext cx="14706600" cy="167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388D7D-B56C-475D-9057-614D1BC072F7}"/>
              </a:ext>
            </a:extLst>
          </p:cNvPr>
          <p:cNvSpPr txBox="1">
            <a:spLocks/>
          </p:cNvSpPr>
          <p:nvPr/>
        </p:nvSpPr>
        <p:spPr>
          <a:xfrm>
            <a:off x="2018940" y="2324100"/>
            <a:ext cx="9030060" cy="2524125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California Housing</a:t>
            </a:r>
          </a:p>
          <a:p>
            <a:r>
              <a:rPr lang="en-US" sz="5400" dirty="0">
                <a:solidFill>
                  <a:schemeClr val="accent1"/>
                </a:solidFill>
              </a:rPr>
              <a:t>Market Update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CDA8F23-1850-4ECC-86D8-65286CA7E4C4}"/>
              </a:ext>
            </a:extLst>
          </p:cNvPr>
          <p:cNvSpPr txBox="1">
            <a:spLocks/>
          </p:cNvSpPr>
          <p:nvPr/>
        </p:nvSpPr>
        <p:spPr>
          <a:xfrm>
            <a:off x="2018940" y="5196811"/>
            <a:ext cx="7810859" cy="145732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bg1"/>
                </a:solidFill>
              </a:rPr>
              <a:t>Greater San Diego 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Association of REALTORS®</a:t>
            </a:r>
          </a:p>
          <a:p>
            <a:r>
              <a:rPr lang="en-US" sz="3000" dirty="0">
                <a:solidFill>
                  <a:schemeClr val="bg1"/>
                </a:solidFill>
              </a:rPr>
              <a:t>August 19, 2020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Jordan G. Levine</a:t>
            </a:r>
          </a:p>
          <a:p>
            <a:r>
              <a:rPr lang="en-US" sz="3000" dirty="0">
                <a:solidFill>
                  <a:schemeClr val="bg1"/>
                </a:solidFill>
              </a:rPr>
              <a:t>Deputy Chief Economist</a:t>
            </a:r>
          </a:p>
          <a:p>
            <a:r>
              <a:rPr lang="en-US" sz="3000" dirty="0">
                <a:solidFill>
                  <a:schemeClr val="bg1"/>
                </a:solidFill>
              </a:rPr>
              <a:t>California Association of REALTORS®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6F4895-E525-44B6-B7F0-DBC6F2AA5F2C}"/>
              </a:ext>
            </a:extLst>
          </p:cNvPr>
          <p:cNvSpPr/>
          <p:nvPr/>
        </p:nvSpPr>
        <p:spPr>
          <a:xfrm>
            <a:off x="1546219" y="-1714500"/>
            <a:ext cx="130181" cy="95630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2F9DCC-01BF-4E6B-BD83-7C91462E67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877" y="8115300"/>
            <a:ext cx="2858723" cy="116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95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358026" y="809737"/>
            <a:ext cx="15558374" cy="715581"/>
          </a:xfrm>
          <a:prstGeom prst="rect">
            <a:avLst/>
          </a:prstGeom>
        </p:spPr>
        <p:txBody>
          <a:bodyPr vert="horz" lIns="137150" tIns="137150" rIns="137150" bIns="13715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Pending sales continued to moderate</a:t>
            </a:r>
            <a:endParaRPr lang="en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51C00B0-F8EE-43E9-BF03-B06B6EDBAF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6D9BE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page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409AB-2201-4E18-8A34-C31753AD9B06}" type="slidenum">
              <a:rPr kumimoji="0" sz="2700" b="1" i="0" u="none" strike="noStrike" kern="1200" cap="none" spc="0" normalizeH="0" baseline="0" noProof="0" smtClean="0">
                <a:ln>
                  <a:noFill/>
                </a:ln>
                <a:solidFill>
                  <a:srgbClr val="6D9BE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2700" b="1" i="0" u="none" strike="noStrike" kern="1200" cap="none" spc="0" normalizeH="0" baseline="0" noProof="0" dirty="0">
              <a:ln>
                <a:noFill/>
              </a:ln>
              <a:solidFill>
                <a:srgbClr val="6D9BE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227EB17-C51B-4EAF-9902-4FBD9E13DFE4}"/>
              </a:ext>
            </a:extLst>
          </p:cNvPr>
          <p:cNvGraphicFramePr/>
          <p:nvPr/>
        </p:nvGraphicFramePr>
        <p:xfrm>
          <a:off x="533400" y="2079370"/>
          <a:ext cx="17221200" cy="7397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8346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358026" y="809737"/>
            <a:ext cx="15558374" cy="715581"/>
          </a:xfrm>
          <a:prstGeom prst="rect">
            <a:avLst/>
          </a:prstGeom>
        </p:spPr>
        <p:txBody>
          <a:bodyPr vert="horz" lIns="137150" tIns="137150" rIns="137150" bIns="13715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Closed sales lowest since late June</a:t>
            </a:r>
            <a:endParaRPr lang="en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51C00B0-F8EE-43E9-BF03-B06B6EDBAF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6D9BE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page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409AB-2201-4E18-8A34-C31753AD9B06}" type="slidenum">
              <a:rPr kumimoji="0" sz="2700" b="1" i="0" u="none" strike="noStrike" kern="1200" cap="none" spc="0" normalizeH="0" baseline="0" noProof="0" smtClean="0">
                <a:ln>
                  <a:noFill/>
                </a:ln>
                <a:solidFill>
                  <a:srgbClr val="6D9BE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2700" b="1" i="0" u="none" strike="noStrike" kern="1200" cap="none" spc="0" normalizeH="0" baseline="0" noProof="0" dirty="0">
              <a:ln>
                <a:noFill/>
              </a:ln>
              <a:solidFill>
                <a:srgbClr val="6D9BE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227EB17-C51B-4EAF-9902-4FBD9E13DFE4}"/>
              </a:ext>
            </a:extLst>
          </p:cNvPr>
          <p:cNvGraphicFramePr/>
          <p:nvPr/>
        </p:nvGraphicFramePr>
        <p:xfrm>
          <a:off x="795797" y="1790700"/>
          <a:ext cx="17111203" cy="7397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CD70D39-C9A2-4D26-AA30-35AF17CD8A89}"/>
              </a:ext>
            </a:extLst>
          </p:cNvPr>
          <p:cNvSpPr txBox="1"/>
          <p:nvPr/>
        </p:nvSpPr>
        <p:spPr>
          <a:xfrm>
            <a:off x="1066800" y="8572500"/>
            <a:ext cx="1173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**Closed sales for the latest week will likely be revised upward due to recording delays.</a:t>
            </a:r>
          </a:p>
        </p:txBody>
      </p:sp>
    </p:spTree>
    <p:extLst>
      <p:ext uri="{BB962C8B-B14F-4D97-AF65-F5344CB8AC3E}">
        <p14:creationId xmlns:p14="http://schemas.microsoft.com/office/powerpoint/2010/main" val="2453154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65A6-ABCA-4C7F-86BD-8A776055D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26" y="809737"/>
            <a:ext cx="15558374" cy="71558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COVID cases and deaths improved</a:t>
            </a:r>
            <a:r>
              <a:rPr lang="en-US" dirty="0"/>
              <a:t>, but remain high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A57575-5244-4E3E-99C7-047D5AD59B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2171700"/>
            <a:ext cx="16687800" cy="70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67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368528-F490-403C-BA41-3E2EE663F5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71669">
              <a:defRPr/>
            </a:pPr>
            <a:r>
              <a:rPr lang="en-US" sz="2801" dirty="0">
                <a:solidFill>
                  <a:srgbClr val="C0C0C8"/>
                </a:solidFill>
                <a:latin typeface="Arial" panose="020B0604020202020204"/>
              </a:rPr>
              <a:t>page</a:t>
            </a:r>
          </a:p>
          <a:p>
            <a:pPr defTabSz="1371669">
              <a:defRPr/>
            </a:pPr>
            <a:fld id="{37D409AB-2201-4E18-8A34-C31753AD9B06}" type="slidenum">
              <a:rPr lang="uk-UA" sz="2801">
                <a:solidFill>
                  <a:srgbClr val="C0C0C8"/>
                </a:solidFill>
                <a:latin typeface="Arial" panose="020B0604020202020204"/>
              </a:rPr>
              <a:pPr defTabSz="1371669">
                <a:defRPr/>
              </a:pPr>
              <a:t>13</a:t>
            </a:fld>
            <a:endParaRPr lang="uk-UA" sz="2801" dirty="0">
              <a:solidFill>
                <a:srgbClr val="C0C0C8"/>
              </a:solidFill>
              <a:latin typeface="Arial" panose="020B0604020202020204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B58B82D-E44D-40D6-9D42-B2BDEEF22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27" y="809738"/>
            <a:ext cx="13849890" cy="715581"/>
          </a:xfrm>
        </p:spPr>
        <p:txBody>
          <a:bodyPr/>
          <a:lstStyle/>
          <a:p>
            <a:r>
              <a:rPr lang="en-US" dirty="0"/>
              <a:t>More than 15 million </a:t>
            </a:r>
            <a:r>
              <a:rPr lang="en-US" dirty="0">
                <a:solidFill>
                  <a:schemeClr val="bg1"/>
                </a:solidFill>
              </a:rPr>
              <a:t>still on the dole</a:t>
            </a:r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03CC9CF-921D-4DB4-9460-C1F46625751C}"/>
              </a:ext>
            </a:extLst>
          </p:cNvPr>
          <p:cNvSpPr txBox="1">
            <a:spLocks/>
          </p:cNvSpPr>
          <p:nvPr/>
        </p:nvSpPr>
        <p:spPr>
          <a:xfrm>
            <a:off x="9906000" y="9365072"/>
            <a:ext cx="640080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uk-UA"/>
            </a:defPPr>
            <a:lvl1pPr marL="0" algn="r" defTabSz="1371600" rtl="0" eaLnBrk="1" latinLnBrk="0" hangingPunct="1">
              <a:defRPr lang="uk-UA" sz="2800" b="1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1800" dirty="0">
                <a:solidFill>
                  <a:schemeClr val="accent1"/>
                </a:solidFill>
                <a:latin typeface="Century Gothic" panose="020B0502020202020204" pitchFamily="34" charset="0"/>
              </a:rPr>
              <a:t>SOURCE: U.S. Dept. of Labor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F1D79BA-D7DB-4517-AB8D-EDD8113B3968}"/>
              </a:ext>
            </a:extLst>
          </p:cNvPr>
          <p:cNvGraphicFramePr/>
          <p:nvPr/>
        </p:nvGraphicFramePr>
        <p:xfrm>
          <a:off x="762000" y="2023948"/>
          <a:ext cx="16535400" cy="7183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24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d"/>
      </p:transition>
    </mc:Choice>
    <mc:Fallback xmlns="">
      <p:transition spd="slow">
        <p:pull dir="d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E3160-7930-45AB-9237-AE86CB7DF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26" y="809739"/>
            <a:ext cx="12725966" cy="715581"/>
          </a:xfrm>
        </p:spPr>
        <p:txBody>
          <a:bodyPr/>
          <a:lstStyle/>
          <a:p>
            <a:r>
              <a:rPr lang="en-US" dirty="0"/>
              <a:t>Still lots of pain </a:t>
            </a:r>
            <a:r>
              <a:rPr lang="en-US" dirty="0">
                <a:solidFill>
                  <a:schemeClr val="bg1"/>
                </a:solidFill>
              </a:rPr>
              <a:t>here in California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3BA7E5F-BDA4-442F-92E3-46848C929C9C}"/>
              </a:ext>
            </a:extLst>
          </p:cNvPr>
          <p:cNvGraphicFramePr/>
          <p:nvPr/>
        </p:nvGraphicFramePr>
        <p:xfrm>
          <a:off x="801585" y="1923804"/>
          <a:ext cx="16405761" cy="7283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876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37150" tIns="137150" rIns="137150" bIns="13715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dirty="0"/>
              <a:t>Concluding </a:t>
            </a:r>
            <a:r>
              <a:rPr lang="en-US" dirty="0">
                <a:solidFill>
                  <a:schemeClr val="bg1"/>
                </a:solidFill>
              </a:rPr>
              <a:t>remarks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0D7E1E0-E7A1-4B65-B82A-28A9A31776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fld id="{37D409AB-2201-4E18-8A34-C31753AD9B06}" type="slidenum">
              <a:rPr smtClean="0"/>
              <a:pPr algn="l"/>
              <a:t>15</a:t>
            </a:fld>
            <a:endParaRPr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76800" y="1638300"/>
            <a:ext cx="12443906" cy="7086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chemeClr val="bg1"/>
                </a:solidFill>
              </a:rPr>
              <a:t>Yes, things have gotten better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Sales improving to pre-crisis levels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Macroeconomic data has also improved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chemeClr val="bg1"/>
                </a:solidFill>
              </a:rPr>
              <a:t>No, it is way too early to celebrate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Back to our age-old problem of inventory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COVID crisis lingers on and impedes recovery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chemeClr val="bg1"/>
                </a:solidFill>
              </a:rPr>
              <a:t>Keeping it really real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Deep damage done with multiplier effects yet to hit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Lots of healing left to do even as things improve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</a:rPr>
              <a:t>We can be cautiously optimistic, emphasis on cautiously!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509165-9D9F-42FB-B3DC-7D6641DDB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24734"/>
            <a:ext cx="4572000" cy="443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3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u"/>
      </p:transition>
    </mc:Choice>
    <mc:Fallback xmlns="">
      <p:transition spd="slow">
        <p:pull dir="r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81700" y="4589502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Thank</a:t>
            </a:r>
            <a:r>
              <a:rPr lang="en-US" sz="6600" b="1" dirty="0"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You</a:t>
            </a:r>
            <a:endParaRPr lang="ru-RU" sz="6600" b="1" dirty="0">
              <a:solidFill>
                <a:schemeClr val="bg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56325" y="4457700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1445875" y="5143500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156325" y="6218536"/>
            <a:ext cx="60019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This presentation can be found on 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www.car.org/marketdata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 Speeches &amp; Presentations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jordanl@car.org</a:t>
            </a:r>
          </a:p>
        </p:txBody>
      </p:sp>
    </p:spTree>
    <p:extLst>
      <p:ext uri="{BB962C8B-B14F-4D97-AF65-F5344CB8AC3E}">
        <p14:creationId xmlns:p14="http://schemas.microsoft.com/office/powerpoint/2010/main" val="69434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C62BF-2707-4EB5-835B-3F211AEB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26" y="809737"/>
            <a:ext cx="15558374" cy="71558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good, bad, and ugly </a:t>
            </a:r>
            <a:r>
              <a:rPr lang="en-US" dirty="0"/>
              <a:t>of California’s recovery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F37203-8B39-4134-BC82-0A7875112985}"/>
              </a:ext>
            </a:extLst>
          </p:cNvPr>
          <p:cNvSpPr txBox="1"/>
          <p:nvPr/>
        </p:nvSpPr>
        <p:spPr>
          <a:xfrm>
            <a:off x="1447800" y="2476500"/>
            <a:ext cx="9372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The Good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Significant progress on market &amp; economy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Lots of demand from homebuyers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Rearview indicators are strong</a:t>
            </a:r>
          </a:p>
          <a:p>
            <a:pPr>
              <a:spcBef>
                <a:spcPts val="2400"/>
              </a:spcBef>
            </a:pPr>
            <a:r>
              <a:rPr lang="en-US" sz="3200" b="1" dirty="0">
                <a:solidFill>
                  <a:schemeClr val="bg1"/>
                </a:solidFill>
              </a:rPr>
              <a:t>The Bad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Lack of supply impeding recovery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Can’t seem to get virus behind 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Closed sales already dipping</a:t>
            </a:r>
          </a:p>
          <a:p>
            <a:pPr>
              <a:spcBef>
                <a:spcPts val="2400"/>
              </a:spcBef>
            </a:pPr>
            <a:r>
              <a:rPr lang="en-US" sz="3200" b="1" dirty="0">
                <a:solidFill>
                  <a:schemeClr val="bg1"/>
                </a:solidFill>
              </a:rPr>
              <a:t>The Ugly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Forward-looking indicators flagging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Lots of economic uncertainty remains</a:t>
            </a:r>
          </a:p>
        </p:txBody>
      </p:sp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B7B36AB2-AC23-4618-A2E0-8AA57C7097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000" r="13281" b="13131"/>
          <a:stretch/>
        </p:blipFill>
        <p:spPr>
          <a:xfrm>
            <a:off x="11049000" y="2567547"/>
            <a:ext cx="6019800" cy="64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8576" y="4615071"/>
            <a:ext cx="10610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What Does the 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Rear View Mirror Say?</a:t>
            </a:r>
            <a:endParaRPr lang="ru-RU" sz="6600" b="1" dirty="0">
              <a:solidFill>
                <a:schemeClr val="bg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95676" y="4272171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4325600" y="6395828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80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8CBD2E8-4424-48F3-99D0-B0AC4E3659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8649" y="2515386"/>
            <a:ext cx="7566615" cy="584904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365842" y="2963102"/>
            <a:ext cx="13672225" cy="1646998"/>
            <a:chOff x="2100506" y="4178493"/>
            <a:chExt cx="15285240" cy="1841307"/>
          </a:xfrm>
        </p:grpSpPr>
        <p:sp>
          <p:nvSpPr>
            <p:cNvPr id="7" name="TextBox 6"/>
            <p:cNvSpPr txBox="1"/>
            <p:nvPr/>
          </p:nvSpPr>
          <p:spPr>
            <a:xfrm>
              <a:off x="7537967" y="4178493"/>
              <a:ext cx="9847779" cy="1823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accent1"/>
                  </a:solidFill>
                </a:rPr>
                <a:t>Existing Home Sales</a:t>
              </a:r>
            </a:p>
            <a:p>
              <a:r>
                <a:rPr lang="en-US" sz="4400" b="1" dirty="0">
                  <a:solidFill>
                    <a:schemeClr val="bg1"/>
                  </a:solidFill>
                </a:rPr>
                <a:t>% change</a:t>
              </a:r>
            </a:p>
            <a:p>
              <a:endParaRPr lang="uk-UA" sz="1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7010400" y="4267200"/>
              <a:ext cx="0" cy="175260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100506" y="4201662"/>
              <a:ext cx="4419599" cy="86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accent1"/>
                  </a:solidFill>
                  <a:latin typeface="+mj-lt"/>
                </a:rPr>
                <a:t>+6.4% YTY</a:t>
              </a:r>
              <a:endParaRPr lang="uk-UA" sz="44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0D9AB6FB-1D4C-4295-8021-9EACBE549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26" y="809737"/>
            <a:ext cx="12891374" cy="133882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California </a:t>
            </a:r>
            <a:r>
              <a:rPr lang="en-US" dirty="0"/>
              <a:t>housing market: s</a:t>
            </a:r>
            <a:r>
              <a:rPr lang="en-US" dirty="0">
                <a:solidFill>
                  <a:schemeClr val="accent1"/>
                </a:solidFill>
              </a:rPr>
              <a:t>ales </a:t>
            </a:r>
            <a:r>
              <a:rPr lang="en-US" dirty="0">
                <a:solidFill>
                  <a:schemeClr val="bg1"/>
                </a:solidFill>
              </a:rPr>
              <a:t>up</a:t>
            </a:r>
            <a:r>
              <a:rPr lang="en-US" dirty="0">
                <a:solidFill>
                  <a:schemeClr val="accent1"/>
                </a:solidFill>
              </a:rPr>
              <a:t>, price </a:t>
            </a:r>
            <a:r>
              <a:rPr lang="en-US" dirty="0">
                <a:solidFill>
                  <a:schemeClr val="bg1"/>
                </a:solidFill>
              </a:rPr>
              <a:t>set new record</a:t>
            </a:r>
            <a:r>
              <a:rPr lang="en-US" dirty="0">
                <a:solidFill>
                  <a:schemeClr val="accent1"/>
                </a:solidFill>
              </a:rPr>
              <a:t>, supply </a:t>
            </a:r>
            <a:r>
              <a:rPr lang="en-US" dirty="0">
                <a:solidFill>
                  <a:schemeClr val="bg1"/>
                </a:solidFill>
              </a:rPr>
              <a:t>lowest in years</a:t>
            </a:r>
          </a:p>
        </p:txBody>
      </p:sp>
      <p:sp>
        <p:nvSpPr>
          <p:cNvPr id="39" name="Slide Number Placeholder 2">
            <a:extLst>
              <a:ext uri="{FF2B5EF4-FFF2-40B4-BE49-F238E27FC236}">
                <a16:creationId xmlns:a16="http://schemas.microsoft.com/office/drawing/2014/main" id="{7FBC44E6-517C-4876-ACC8-68EFA8C31A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4</a:t>
            </a:fld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F20C93-B5CB-49F0-A5C7-11F134D9348B}"/>
              </a:ext>
            </a:extLst>
          </p:cNvPr>
          <p:cNvGrpSpPr/>
          <p:nvPr/>
        </p:nvGrpSpPr>
        <p:grpSpPr>
          <a:xfrm>
            <a:off x="4800600" y="5132724"/>
            <a:ext cx="2667000" cy="3412171"/>
            <a:chOff x="4800600" y="4793154"/>
            <a:chExt cx="2667000" cy="3412171"/>
          </a:xfrm>
        </p:grpSpPr>
        <p:sp>
          <p:nvSpPr>
            <p:cNvPr id="28" name="Title 4">
              <a:extLst>
                <a:ext uri="{FF2B5EF4-FFF2-40B4-BE49-F238E27FC236}">
                  <a16:creationId xmlns:a16="http://schemas.microsoft.com/office/drawing/2014/main" id="{1D90A275-C91A-426A-9D55-2CBA41498F5A}"/>
                </a:ext>
              </a:extLst>
            </p:cNvPr>
            <p:cNvSpPr txBox="1">
              <a:spLocks/>
            </p:cNvSpPr>
            <p:nvPr/>
          </p:nvSpPr>
          <p:spPr>
            <a:xfrm>
              <a:off x="4800600" y="6028575"/>
              <a:ext cx="2667000" cy="2176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algn="l" defTabSz="13716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uk-UA" sz="4500" b="1" kern="1200">
                  <a:solidFill>
                    <a:schemeClr val="tx1"/>
                  </a:solidFill>
                  <a:latin typeface="+mn-lt"/>
                  <a:ea typeface="Roboto Condensed" panose="02000000000000000000" pitchFamily="2" charset="0"/>
                  <a:cs typeface="+mn-cs"/>
                </a:defRPr>
              </a:lvl1pPr>
            </a:lstStyle>
            <a:p>
              <a:pPr algn="ctr"/>
              <a:endParaRPr lang="en-US" sz="3200" dirty="0">
                <a:solidFill>
                  <a:schemeClr val="accent5"/>
                </a:solidFill>
              </a:endParaRPr>
            </a:p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Price</a:t>
              </a:r>
            </a:p>
            <a:p>
              <a:pPr algn="ctr"/>
              <a:endParaRPr lang="en-US" sz="3200" dirty="0">
                <a:solidFill>
                  <a:schemeClr val="accent5"/>
                </a:solidFill>
              </a:endParaRPr>
            </a:p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$666,320</a:t>
              </a:r>
            </a:p>
            <a:p>
              <a:pPr algn="ctr"/>
              <a:r>
                <a:rPr lang="en-US" sz="2250" dirty="0">
                  <a:solidFill>
                    <a:schemeClr val="accent1"/>
                  </a:solidFill>
                </a:rPr>
                <a:t>+9.6% Y2Y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AA3220C-2D51-46E5-842B-55CCB26CAC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2560" y="7107033"/>
              <a:ext cx="1063080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4B96A27-EDD6-40BB-9119-777F3C07C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995" y="4793154"/>
              <a:ext cx="1071563" cy="107156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CE28AEB-34C3-4692-A0E5-D8E17B50A3BD}"/>
              </a:ext>
            </a:extLst>
          </p:cNvPr>
          <p:cNvGrpSpPr/>
          <p:nvPr/>
        </p:nvGrpSpPr>
        <p:grpSpPr>
          <a:xfrm>
            <a:off x="7391397" y="5020809"/>
            <a:ext cx="3429006" cy="3524088"/>
            <a:chOff x="7238997" y="4681238"/>
            <a:chExt cx="3429006" cy="3524089"/>
          </a:xfrm>
        </p:grpSpPr>
        <p:sp>
          <p:nvSpPr>
            <p:cNvPr id="29" name="Title 4">
              <a:extLst>
                <a:ext uri="{FF2B5EF4-FFF2-40B4-BE49-F238E27FC236}">
                  <a16:creationId xmlns:a16="http://schemas.microsoft.com/office/drawing/2014/main" id="{AE0B80A4-D703-494F-B477-1E39B513CD82}"/>
                </a:ext>
              </a:extLst>
            </p:cNvPr>
            <p:cNvSpPr txBox="1">
              <a:spLocks/>
            </p:cNvSpPr>
            <p:nvPr/>
          </p:nvSpPr>
          <p:spPr>
            <a:xfrm>
              <a:off x="7238997" y="6028576"/>
              <a:ext cx="3429006" cy="2176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algn="l" defTabSz="13716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uk-UA" sz="4500" b="1" kern="1200">
                  <a:solidFill>
                    <a:schemeClr val="tx1"/>
                  </a:solidFill>
                  <a:latin typeface="+mn-lt"/>
                  <a:ea typeface="Roboto Condensed" panose="02000000000000000000" pitchFamily="2" charset="0"/>
                  <a:cs typeface="+mn-cs"/>
                </a:defRPr>
              </a:lvl1pPr>
            </a:lstStyle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Unsold Inventory Index</a:t>
              </a:r>
            </a:p>
            <a:p>
              <a:pPr algn="ctr"/>
              <a:endParaRPr lang="en-US" sz="3200" dirty="0">
                <a:solidFill>
                  <a:schemeClr val="accent5"/>
                </a:solidFill>
              </a:endParaRPr>
            </a:p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2.1 months</a:t>
              </a:r>
            </a:p>
            <a:p>
              <a:pPr algn="ctr"/>
              <a:r>
                <a:rPr lang="en-US" sz="2250" dirty="0">
                  <a:solidFill>
                    <a:schemeClr val="accent1"/>
                  </a:solidFill>
                </a:rPr>
                <a:t>-34.4% Y2Y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BF2A03F-FF1C-4538-9784-1D8D7B83BB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98043" y="7120219"/>
              <a:ext cx="1063080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EF1FFD5-79DD-4440-B571-03D2EF8AB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1882" y="4681238"/>
              <a:ext cx="1295399" cy="1295399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4E1F8B3-9C66-48EB-93DA-DACE8DDE120D}"/>
              </a:ext>
            </a:extLst>
          </p:cNvPr>
          <p:cNvGrpSpPr/>
          <p:nvPr/>
        </p:nvGrpSpPr>
        <p:grpSpPr>
          <a:xfrm>
            <a:off x="10719288" y="5377121"/>
            <a:ext cx="3326424" cy="3500179"/>
            <a:chOff x="10566888" y="5037546"/>
            <a:chExt cx="3326424" cy="3500178"/>
          </a:xfrm>
        </p:grpSpPr>
        <p:sp>
          <p:nvSpPr>
            <p:cNvPr id="30" name="Title 4">
              <a:extLst>
                <a:ext uri="{FF2B5EF4-FFF2-40B4-BE49-F238E27FC236}">
                  <a16:creationId xmlns:a16="http://schemas.microsoft.com/office/drawing/2014/main" id="{61964CBC-885B-457E-8845-A351F100498B}"/>
                </a:ext>
              </a:extLst>
            </p:cNvPr>
            <p:cNvSpPr txBox="1">
              <a:spLocks/>
            </p:cNvSpPr>
            <p:nvPr/>
          </p:nvSpPr>
          <p:spPr>
            <a:xfrm>
              <a:off x="10566888" y="6028576"/>
              <a:ext cx="3326424" cy="2509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algn="l" defTabSz="13716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uk-UA" sz="4500" b="1" kern="1200">
                  <a:solidFill>
                    <a:schemeClr val="tx1"/>
                  </a:solidFill>
                  <a:latin typeface="+mn-lt"/>
                  <a:ea typeface="Roboto Condensed" panose="02000000000000000000" pitchFamily="2" charset="0"/>
                  <a:cs typeface="+mn-cs"/>
                </a:defRPr>
              </a:lvl1pPr>
            </a:lstStyle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Median Days on Market</a:t>
              </a:r>
            </a:p>
            <a:p>
              <a:pPr algn="ctr"/>
              <a:endParaRPr lang="en-US" sz="3200" dirty="0">
                <a:solidFill>
                  <a:schemeClr val="accent5"/>
                </a:solidFill>
              </a:endParaRPr>
            </a:p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17 days</a:t>
              </a:r>
            </a:p>
            <a:p>
              <a:pPr algn="ctr"/>
              <a:r>
                <a:rPr lang="en-US" sz="2250" dirty="0">
                  <a:solidFill>
                    <a:schemeClr val="accent1"/>
                  </a:solidFill>
                </a:rPr>
                <a:t>-19.0% Y2Y</a:t>
              </a:r>
            </a:p>
            <a:p>
              <a:pPr algn="ctr"/>
              <a:endParaRPr lang="en-US" sz="2400" dirty="0">
                <a:solidFill>
                  <a:schemeClr val="accent5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A30BE5C-A1FE-4C93-AAAD-4328C6E965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74643" y="7120221"/>
              <a:ext cx="1063080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657CEDC-3AE0-4C50-935C-94F8FA66F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3360" y="5037546"/>
              <a:ext cx="747111" cy="747111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D2AFE8-525C-4DD9-A645-1BED3E083BC2}"/>
              </a:ext>
            </a:extLst>
          </p:cNvPr>
          <p:cNvGrpSpPr/>
          <p:nvPr/>
        </p:nvGrpSpPr>
        <p:grpSpPr>
          <a:xfrm>
            <a:off x="14020800" y="5215467"/>
            <a:ext cx="3276600" cy="3306528"/>
            <a:chOff x="14020800" y="4875896"/>
            <a:chExt cx="3276600" cy="3306529"/>
          </a:xfrm>
        </p:grpSpPr>
        <p:sp>
          <p:nvSpPr>
            <p:cNvPr id="32" name="Title 4">
              <a:extLst>
                <a:ext uri="{FF2B5EF4-FFF2-40B4-BE49-F238E27FC236}">
                  <a16:creationId xmlns:a16="http://schemas.microsoft.com/office/drawing/2014/main" id="{1E74E534-F17D-4B4D-9389-59A727B1F27C}"/>
                </a:ext>
              </a:extLst>
            </p:cNvPr>
            <p:cNvSpPr txBox="1">
              <a:spLocks/>
            </p:cNvSpPr>
            <p:nvPr/>
          </p:nvSpPr>
          <p:spPr>
            <a:xfrm>
              <a:off x="14020800" y="6005674"/>
              <a:ext cx="3276600" cy="2176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algn="l" defTabSz="13716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uk-UA" sz="4500" b="1" kern="1200">
                  <a:solidFill>
                    <a:schemeClr val="tx1"/>
                  </a:solidFill>
                  <a:latin typeface="+mn-lt"/>
                  <a:ea typeface="Roboto Condensed" panose="02000000000000000000" pitchFamily="2" charset="0"/>
                  <a:cs typeface="+mn-cs"/>
                </a:defRPr>
              </a:lvl1pPr>
            </a:lstStyle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Sales Price to List Price Ratio</a:t>
              </a:r>
            </a:p>
            <a:p>
              <a:pPr algn="ctr"/>
              <a:endParaRPr lang="en-US" sz="3200" dirty="0">
                <a:solidFill>
                  <a:schemeClr val="accent5"/>
                </a:solidFill>
              </a:endParaRPr>
            </a:p>
            <a:p>
              <a:pPr algn="ctr"/>
              <a:r>
                <a:rPr lang="en-US" sz="3200" dirty="0">
                  <a:solidFill>
                    <a:schemeClr val="accent1"/>
                  </a:solidFill>
                </a:rPr>
                <a:t>100.0%</a:t>
              </a:r>
            </a:p>
            <a:p>
              <a:pPr algn="ctr"/>
              <a:r>
                <a:rPr lang="en-US" sz="2250" dirty="0">
                  <a:solidFill>
                    <a:schemeClr val="accent1"/>
                  </a:solidFill>
                </a:rPr>
                <a:t>+1.0% Y2Y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350FE9E-D171-4B20-BAB6-D91D345715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03643" y="7120219"/>
              <a:ext cx="1063080" cy="0"/>
            </a:xfrm>
            <a:prstGeom prst="line">
              <a:avLst/>
            </a:prstGeom>
            <a:ln w="254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A1BD658-3D89-46CF-A459-DA83A4BD60CC}"/>
                </a:ext>
              </a:extLst>
            </p:cNvPr>
            <p:cNvGrpSpPr/>
            <p:nvPr/>
          </p:nvGrpSpPr>
          <p:grpSpPr>
            <a:xfrm>
              <a:off x="15035318" y="4875896"/>
              <a:ext cx="1070416" cy="833724"/>
              <a:chOff x="15035318" y="4875896"/>
              <a:chExt cx="1070416" cy="833724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30F7370A-A984-4E1C-B88C-D61F84551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35318" y="4875896"/>
                <a:ext cx="535208" cy="535208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4E617532-3DC6-405F-84F8-14EBD33FC9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70526" y="5174412"/>
                <a:ext cx="535208" cy="535208"/>
              </a:xfrm>
              <a:prstGeom prst="rect">
                <a:avLst/>
              </a:prstGeom>
            </p:spPr>
          </p:pic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DCD0F87-0F24-4A70-904A-6977BBD8B4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272442" y="4955381"/>
                <a:ext cx="535208" cy="726281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itle 4">
            <a:extLst>
              <a:ext uri="{FF2B5EF4-FFF2-40B4-BE49-F238E27FC236}">
                <a16:creationId xmlns:a16="http://schemas.microsoft.com/office/drawing/2014/main" id="{6B3F55C6-7C60-430E-A37D-4492F2DD1CAA}"/>
              </a:ext>
            </a:extLst>
          </p:cNvPr>
          <p:cNvSpPr txBox="1">
            <a:spLocks/>
          </p:cNvSpPr>
          <p:nvPr/>
        </p:nvSpPr>
        <p:spPr>
          <a:xfrm>
            <a:off x="4765355" y="2308067"/>
            <a:ext cx="8267700" cy="5769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5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algn="ctr"/>
            <a:r>
              <a:rPr lang="en-US" sz="3499" dirty="0">
                <a:solidFill>
                  <a:schemeClr val="bg1"/>
                </a:solidFill>
              </a:rPr>
              <a:t>July 2020</a:t>
            </a:r>
          </a:p>
        </p:txBody>
      </p:sp>
      <p:sp>
        <p:nvSpPr>
          <p:cNvPr id="41" name="Slide Number Placeholder 2">
            <a:extLst>
              <a:ext uri="{FF2B5EF4-FFF2-40B4-BE49-F238E27FC236}">
                <a16:creationId xmlns:a16="http://schemas.microsoft.com/office/drawing/2014/main" id="{3E4361A8-BB0E-4DCD-8F93-E0F72F9EFC43}"/>
              </a:ext>
            </a:extLst>
          </p:cNvPr>
          <p:cNvSpPr txBox="1">
            <a:spLocks/>
          </p:cNvSpPr>
          <p:nvPr/>
        </p:nvSpPr>
        <p:spPr>
          <a:xfrm>
            <a:off x="11582400" y="9372224"/>
            <a:ext cx="487680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uk-UA"/>
            </a:defPPr>
            <a:lvl1pPr marL="0" algn="r" defTabSz="1371600" rtl="0" eaLnBrk="1" latinLnBrk="0" hangingPunct="1">
              <a:defRPr lang="uk-UA" sz="2800" b="1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accent1"/>
                </a:solidFill>
              </a:rPr>
              <a:t>CALIFORNIA ASSOCIATION OF REALTORS® </a:t>
            </a:r>
            <a:endParaRPr sz="1800" dirty="0">
              <a:solidFill>
                <a:schemeClr val="accent1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8580B01-9A88-4BB3-9868-C0A9EB23CBD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27" b="882"/>
          <a:stretch/>
        </p:blipFill>
        <p:spPr>
          <a:xfrm>
            <a:off x="11174186" y="9349129"/>
            <a:ext cx="332014" cy="41552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138562E-FEF4-4D35-B588-DF6683303160}"/>
              </a:ext>
            </a:extLst>
          </p:cNvPr>
          <p:cNvSpPr txBox="1"/>
          <p:nvPr/>
        </p:nvSpPr>
        <p:spPr>
          <a:xfrm>
            <a:off x="4365841" y="3688259"/>
            <a:ext cx="3953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solidFill>
                  <a:schemeClr val="accent1"/>
                </a:solidFill>
                <a:latin typeface="+mj-lt"/>
              </a:rPr>
              <a:t>+28.8% MTM</a:t>
            </a:r>
            <a:endParaRPr lang="uk-UA" sz="44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99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FC76-5EBB-4063-A439-EC1C8FFB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26" y="809737"/>
            <a:ext cx="11595974" cy="715581"/>
          </a:xfrm>
        </p:spPr>
        <p:txBody>
          <a:bodyPr/>
          <a:lstStyle/>
          <a:p>
            <a:r>
              <a:rPr lang="en-US" dirty="0"/>
              <a:t>San Diego experienced </a:t>
            </a:r>
            <a:r>
              <a:rPr lang="en-US" dirty="0">
                <a:solidFill>
                  <a:schemeClr val="bg1"/>
                </a:solidFill>
              </a:rPr>
              <a:t>a similar bump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3A459E3-0261-482D-8043-C4DABB947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0109647"/>
              </p:ext>
            </p:extLst>
          </p:nvPr>
        </p:nvGraphicFramePr>
        <p:xfrm>
          <a:off x="685800" y="2247900"/>
          <a:ext cx="16840200" cy="695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F4FCC73-3120-45FB-ACFA-CBC28AD57258}"/>
              </a:ext>
            </a:extLst>
          </p:cNvPr>
          <p:cNvSpPr/>
          <p:nvPr/>
        </p:nvSpPr>
        <p:spPr>
          <a:xfrm>
            <a:off x="12115800" y="4229100"/>
            <a:ext cx="2514600" cy="4724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8576" y="4615071"/>
            <a:ext cx="10610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How About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ea typeface="Lato Semibold" panose="020F0502020204030203" pitchFamily="34" charset="0"/>
                <a:cs typeface="Lato Semibold" panose="020F0502020204030203" pitchFamily="34" charset="0"/>
              </a:rPr>
              <a:t>The Here &amp; Now?</a:t>
            </a:r>
            <a:endParaRPr lang="ru-RU" sz="6600" b="1" dirty="0">
              <a:solidFill>
                <a:schemeClr val="bg1"/>
              </a:solidFill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95676" y="4272171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4325600" y="6395828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chemeClr val="accent2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750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TitMedHomePrice"/>
          <p:cNvSpPr>
            <a:spLocks noGrp="1" noChangeArrowheads="1"/>
          </p:cNvSpPr>
          <p:nvPr>
            <p:ph type="title"/>
          </p:nvPr>
        </p:nvSpPr>
        <p:spPr>
          <a:xfrm>
            <a:off x="1358030" y="809739"/>
            <a:ext cx="12479891" cy="973341"/>
          </a:xfrm>
        </p:spPr>
        <p:txBody>
          <a:bodyPr>
            <a:noAutofit/>
          </a:bodyPr>
          <a:lstStyle/>
          <a:p>
            <a:r>
              <a:rPr lang="en-US" dirty="0"/>
              <a:t>Showings in California continue to outpace last year’s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9320F86-35F8-45BD-A9B1-1FFD1A05DA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371807"/>
            <a:r>
              <a:rPr lang="en-US">
                <a:solidFill>
                  <a:srgbClr val="6D9BEB"/>
                </a:solidFill>
                <a:latin typeface="Century Gothic" panose="020F0302020204030204"/>
              </a:rPr>
              <a:t>page</a:t>
            </a:r>
          </a:p>
          <a:p>
            <a:pPr defTabSz="1371807"/>
            <a:fld id="{37D409AB-2201-4E18-8A34-C31753AD9B06}" type="slidenum">
              <a:rPr lang="uk-UA">
                <a:solidFill>
                  <a:srgbClr val="6D9BEB"/>
                </a:solidFill>
                <a:latin typeface="Century Gothic" panose="020F0302020204030204"/>
              </a:rPr>
              <a:pPr defTabSz="1371807"/>
              <a:t>7</a:t>
            </a:fld>
            <a:endParaRPr lang="uk-UA" dirty="0">
              <a:solidFill>
                <a:srgbClr val="6D9BEB"/>
              </a:solidFill>
              <a:latin typeface="Century Gothic" panose="020F0302020204030204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C6B9961-9B8E-4D47-B7D5-61054018E58C}"/>
              </a:ext>
            </a:extLst>
          </p:cNvPr>
          <p:cNvSpPr txBox="1">
            <a:spLocks/>
          </p:cNvSpPr>
          <p:nvPr/>
        </p:nvSpPr>
        <p:spPr>
          <a:xfrm>
            <a:off x="5029200" y="9226577"/>
            <a:ext cx="112776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uk-UA"/>
            </a:defPPr>
            <a:lvl1pPr marL="0" algn="r" defTabSz="1371600" rtl="0" eaLnBrk="1" latinLnBrk="0" hangingPunct="1">
              <a:defRPr lang="uk-UA" sz="2800" b="1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90"/>
            <a:r>
              <a:rPr lang="en-US" sz="1800" dirty="0">
                <a:solidFill>
                  <a:srgbClr val="6D9BEB"/>
                </a:solidFill>
                <a:latin typeface="Century Gothic" panose="020B0502020202020204" pitchFamily="34" charset="0"/>
              </a:rPr>
              <a:t>SERIES: </a:t>
            </a:r>
            <a:r>
              <a:rPr lang="en-US" sz="1800" dirty="0">
                <a:solidFill>
                  <a:srgbClr val="6D9BEB"/>
                </a:solidFill>
                <a:latin typeface="Century Gothic" panose="020F0302020204030204"/>
              </a:rPr>
              <a:t>Weekly showings normalized to the first calendar week of January, 7-day moving average</a:t>
            </a:r>
            <a:endParaRPr lang="en-US" sz="1800" dirty="0">
              <a:solidFill>
                <a:srgbClr val="6D9BEB"/>
              </a:solidFill>
              <a:latin typeface="Century Gothic" panose="020B0502020202020204" pitchFamily="34" charset="0"/>
            </a:endParaRPr>
          </a:p>
          <a:p>
            <a:pPr defTabSz="914490"/>
            <a:r>
              <a:rPr lang="en-US" sz="1800" dirty="0">
                <a:solidFill>
                  <a:srgbClr val="6D9BEB"/>
                </a:solidFill>
                <a:latin typeface="Century Gothic" panose="020B0502020202020204" pitchFamily="34" charset="0"/>
              </a:rPr>
              <a:t>SOURCE: Showingtime.com,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4FDE9C-56AD-4D45-B220-2BCCA1B37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2443611"/>
            <a:ext cx="17221200" cy="643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0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C4333-D56A-4C99-BDA6-E093CED7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30" y="809739"/>
            <a:ext cx="12974421" cy="1384995"/>
          </a:xfrm>
        </p:spPr>
        <p:txBody>
          <a:bodyPr/>
          <a:lstStyle/>
          <a:p>
            <a:r>
              <a:rPr lang="en-US" dirty="0"/>
              <a:t>Purchase applications still up from last year by over 20%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DD6ABD3-7739-4B48-BBCB-C7DEFEC9914D}"/>
              </a:ext>
            </a:extLst>
          </p:cNvPr>
          <p:cNvGraphicFramePr/>
          <p:nvPr/>
        </p:nvGraphicFramePr>
        <p:xfrm>
          <a:off x="536943" y="2019302"/>
          <a:ext cx="7923825" cy="708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45392B3-4400-4915-8345-2532F6CC041D}"/>
              </a:ext>
            </a:extLst>
          </p:cNvPr>
          <p:cNvGraphicFramePr/>
          <p:nvPr/>
        </p:nvGraphicFramePr>
        <p:xfrm>
          <a:off x="8952615" y="2019302"/>
          <a:ext cx="8798442" cy="708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9679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358026" y="809737"/>
            <a:ext cx="15558374" cy="715581"/>
          </a:xfrm>
          <a:prstGeom prst="rect">
            <a:avLst/>
          </a:prstGeom>
        </p:spPr>
        <p:txBody>
          <a:bodyPr vert="horz" lIns="137150" tIns="137150" rIns="137150" bIns="13715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New listings </a:t>
            </a:r>
            <a:r>
              <a:rPr lang="en-US" dirty="0"/>
              <a:t>lowest in six weeks</a:t>
            </a:r>
            <a:endParaRPr lang="en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51C00B0-F8EE-43E9-BF03-B06B6EDBAF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6D9BE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page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409AB-2201-4E18-8A34-C31753AD9B06}" type="slidenum">
              <a:rPr kumimoji="0" sz="2700" b="1" i="0" u="none" strike="noStrike" kern="1200" cap="none" spc="0" normalizeH="0" baseline="0" noProof="0" smtClean="0">
                <a:ln>
                  <a:noFill/>
                </a:ln>
                <a:solidFill>
                  <a:srgbClr val="6D9BE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2700" b="1" i="0" u="none" strike="noStrike" kern="1200" cap="none" spc="0" normalizeH="0" baseline="0" noProof="0" dirty="0">
              <a:ln>
                <a:noFill/>
              </a:ln>
              <a:solidFill>
                <a:srgbClr val="6D9BEB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227EB17-C51B-4EAF-9902-4FBD9E13DFE4}"/>
              </a:ext>
            </a:extLst>
          </p:cNvPr>
          <p:cNvGraphicFramePr/>
          <p:nvPr/>
        </p:nvGraphicFramePr>
        <p:xfrm>
          <a:off x="802584" y="2019300"/>
          <a:ext cx="16799616" cy="7397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7591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32C6E"/>
      </a:dk2>
      <a:lt2>
        <a:srgbClr val="E7E6E6"/>
      </a:lt2>
      <a:accent1>
        <a:srgbClr val="6D9BEB"/>
      </a:accent1>
      <a:accent2>
        <a:srgbClr val="B6CDF6"/>
      </a:accent2>
      <a:accent3>
        <a:srgbClr val="3AC9BB"/>
      </a:accent3>
      <a:accent4>
        <a:srgbClr val="9DE4DE"/>
      </a:accent4>
      <a:accent5>
        <a:srgbClr val="FFA605"/>
      </a:accent5>
      <a:accent6>
        <a:srgbClr val="FFD281"/>
      </a:accent6>
      <a:hlink>
        <a:srgbClr val="EE484A"/>
      </a:hlink>
      <a:folHlink>
        <a:srgbClr val="F4A4A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536</Words>
  <Application>Microsoft Office PowerPoint</Application>
  <PresentationFormat>Custom</PresentationFormat>
  <Paragraphs>118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Unicode MS</vt:lpstr>
      <vt:lpstr>Calibri</vt:lpstr>
      <vt:lpstr>Century Gothic</vt:lpstr>
      <vt:lpstr>Times New Roman</vt:lpstr>
      <vt:lpstr>Office Theme</vt:lpstr>
      <vt:lpstr>PowerPoint Presentation</vt:lpstr>
      <vt:lpstr>The good, bad, and ugly of California’s recovery</vt:lpstr>
      <vt:lpstr>PowerPoint Presentation</vt:lpstr>
      <vt:lpstr>California housing market: sales up, price set new record, supply lowest in years</vt:lpstr>
      <vt:lpstr>San Diego experienced a similar bump</vt:lpstr>
      <vt:lpstr>PowerPoint Presentation</vt:lpstr>
      <vt:lpstr>Showings in California continue to outpace last year’s</vt:lpstr>
      <vt:lpstr>Purchase applications still up from last year by over 20%</vt:lpstr>
      <vt:lpstr>New listings lowest in six weeks</vt:lpstr>
      <vt:lpstr>Pending sales continued to moderate</vt:lpstr>
      <vt:lpstr>Closed sales lowest since late June</vt:lpstr>
      <vt:lpstr>COVID cases and deaths improved, but remain high</vt:lpstr>
      <vt:lpstr>More than 15 million still on the dole</vt:lpstr>
      <vt:lpstr>Still lots of pain here in California</vt:lpstr>
      <vt:lpstr>Concluding remarks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Levine</dc:creator>
  <cp:lastModifiedBy>Jordan Levine</cp:lastModifiedBy>
  <cp:revision>12</cp:revision>
  <dcterms:created xsi:type="dcterms:W3CDTF">2020-08-14T14:53:25Z</dcterms:created>
  <dcterms:modified xsi:type="dcterms:W3CDTF">2020-08-19T15:11:43Z</dcterms:modified>
</cp:coreProperties>
</file>